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8" r:id="rId4"/>
    <p:sldId id="262" r:id="rId5"/>
    <p:sldId id="263" r:id="rId6"/>
    <p:sldId id="265" r:id="rId7"/>
    <p:sldId id="264" r:id="rId8"/>
    <p:sldId id="259" r:id="rId9"/>
    <p:sldId id="266"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2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1B1BD19-9FFC-4B36-945E-E31F97420F91}" type="datetimeFigureOut">
              <a:rPr lang="en-US" smtClean="0"/>
              <a:t>11/10/2015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DE40E8-C4ED-4529-A97B-02CB23964E4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1BD19-9FFC-4B36-945E-E31F97420F91}"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E40E8-C4ED-4529-A97B-02CB23964E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1BD19-9FFC-4B36-945E-E31F97420F91}"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E40E8-C4ED-4529-A97B-02CB23964E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1BD19-9FFC-4B36-945E-E31F97420F91}"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E40E8-C4ED-4529-A97B-02CB23964E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B1BD19-9FFC-4B36-945E-E31F97420F91}"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E40E8-C4ED-4529-A97B-02CB23964E4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B1BD19-9FFC-4B36-945E-E31F97420F91}"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E40E8-C4ED-4529-A97B-02CB23964E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B1BD19-9FFC-4B36-945E-E31F97420F91}" type="datetimeFigureOut">
              <a:rPr lang="en-US" smtClean="0"/>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E40E8-C4ED-4529-A97B-02CB23964E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B1BD19-9FFC-4B36-945E-E31F97420F91}" type="datetimeFigureOut">
              <a:rPr lang="en-US" smtClean="0"/>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E40E8-C4ED-4529-A97B-02CB23964E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1BD19-9FFC-4B36-945E-E31F97420F91}" type="datetimeFigureOut">
              <a:rPr lang="en-US" smtClean="0"/>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E40E8-C4ED-4529-A97B-02CB23964E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B1BD19-9FFC-4B36-945E-E31F97420F91}"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E40E8-C4ED-4529-A97B-02CB23964E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B1BD19-9FFC-4B36-945E-E31F97420F91}"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DE40E8-C4ED-4529-A97B-02CB23964E4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B1BD19-9FFC-4B36-945E-E31F97420F91}" type="datetimeFigureOut">
              <a:rPr lang="en-US" smtClean="0"/>
              <a:t>11/10/2015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DE40E8-C4ED-4529-A97B-02CB23964E4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jeff.hutton@illinoi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Storm Water Permit Program</a:t>
            </a:r>
            <a:endParaRPr lang="en-US" dirty="0"/>
          </a:p>
        </p:txBody>
      </p:sp>
      <p:sp>
        <p:nvSpPr>
          <p:cNvPr id="3" name="Content Placeholder 2"/>
          <p:cNvSpPr>
            <a:spLocks noGrp="1"/>
          </p:cNvSpPr>
          <p:nvPr>
            <p:ph idx="1"/>
          </p:nvPr>
        </p:nvSpPr>
        <p:spPr/>
        <p:txBody>
          <a:bodyPr/>
          <a:lstStyle/>
          <a:p>
            <a:r>
              <a:rPr lang="en-US" dirty="0" smtClean="0"/>
              <a:t>Authority to regulate storm water discharges derives from 40 CFR 122.26.</a:t>
            </a:r>
          </a:p>
          <a:p>
            <a:endParaRPr lang="en-US" dirty="0"/>
          </a:p>
          <a:p>
            <a:r>
              <a:rPr lang="en-US" dirty="0" smtClean="0"/>
              <a:t>Illinois EPA is delegated authority to administer this program by USEPA.</a:t>
            </a:r>
          </a:p>
          <a:p>
            <a:endParaRPr lang="en-US" dirty="0"/>
          </a:p>
          <a:p>
            <a:r>
              <a:rPr lang="en-US" dirty="0" smtClean="0"/>
              <a:t>USEPA retains the authority to approve or disapprove permits issued by Illinois EPA.</a:t>
            </a:r>
            <a:endParaRPr lang="en-US" dirty="0"/>
          </a:p>
        </p:txBody>
      </p:sp>
    </p:spTree>
    <p:extLst>
      <p:ext uri="{BB962C8B-B14F-4D97-AF65-F5344CB8AC3E}">
        <p14:creationId xmlns:p14="http://schemas.microsoft.com/office/powerpoint/2010/main" val="76751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Watershed Issues </a:t>
            </a:r>
            <a:endParaRPr lang="en-US" dirty="0"/>
          </a:p>
        </p:txBody>
      </p:sp>
      <p:sp>
        <p:nvSpPr>
          <p:cNvPr id="3" name="Content Placeholder 2"/>
          <p:cNvSpPr>
            <a:spLocks noGrp="1"/>
          </p:cNvSpPr>
          <p:nvPr>
            <p:ph idx="1"/>
          </p:nvPr>
        </p:nvSpPr>
        <p:spPr>
          <a:xfrm>
            <a:off x="457200" y="2057400"/>
            <a:ext cx="8229600" cy="4068763"/>
          </a:xfrm>
        </p:spPr>
        <p:txBody>
          <a:bodyPr/>
          <a:lstStyle/>
          <a:p>
            <a:pPr>
              <a:buFont typeface="Wingdings" panose="05000000000000000000" pitchFamily="2" charset="2"/>
              <a:buChar char="Ø"/>
            </a:pPr>
            <a:r>
              <a:rPr lang="en-US" dirty="0" smtClean="0"/>
              <a:t>After issuance of the State-Wide MS4 permit Watershed general permits may be issued. </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Problems to be addressed:</a:t>
            </a:r>
          </a:p>
          <a:p>
            <a:pPr marL="914400" lvl="1" indent="-514350">
              <a:buFont typeface="+mj-lt"/>
              <a:buAutoNum type="arabicPeriod"/>
              <a:tabLst>
                <a:tab pos="914400" algn="l"/>
              </a:tabLst>
            </a:pPr>
            <a:r>
              <a:rPr lang="en-US" dirty="0" smtClean="0"/>
              <a:t>Chlorides </a:t>
            </a:r>
          </a:p>
          <a:p>
            <a:pPr marL="400050" lvl="1" indent="0">
              <a:buNone/>
            </a:pPr>
            <a:r>
              <a:rPr lang="en-US" dirty="0" smtClean="0"/>
              <a:t>2.	Bacteriological</a:t>
            </a:r>
            <a:endParaRPr lang="en-US" dirty="0"/>
          </a:p>
        </p:txBody>
      </p:sp>
    </p:spTree>
    <p:extLst>
      <p:ext uri="{BB962C8B-B14F-4D97-AF65-F5344CB8AC3E}">
        <p14:creationId xmlns:p14="http://schemas.microsoft.com/office/powerpoint/2010/main" val="180974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dirty="0" smtClean="0"/>
              <a:t>Jeff Hutton	 </a:t>
            </a:r>
          </a:p>
          <a:p>
            <a:pPr marL="0" indent="0" algn="ctr">
              <a:buNone/>
            </a:pPr>
            <a:r>
              <a:rPr lang="en-US" dirty="0" smtClean="0">
                <a:hlinkClick r:id="rId2"/>
              </a:rPr>
              <a:t>jeff.hutton@illinois.gov</a:t>
            </a:r>
            <a:endParaRPr lang="en-US" dirty="0" smtClean="0"/>
          </a:p>
          <a:p>
            <a:pPr marL="0" indent="0" algn="ctr">
              <a:buNone/>
            </a:pPr>
            <a:r>
              <a:rPr lang="en-US" dirty="0" smtClean="0"/>
              <a:t>217-782-0610</a:t>
            </a:r>
          </a:p>
          <a:p>
            <a:pPr marL="0" indent="0">
              <a:buNone/>
            </a:pPr>
            <a:endParaRPr lang="en-US" dirty="0"/>
          </a:p>
          <a:p>
            <a:pPr marL="0" indent="0" algn="ctr">
              <a:buNone/>
            </a:pPr>
            <a:r>
              <a:rPr lang="en-US" dirty="0" smtClean="0"/>
              <a:t>Cathy Demeroukas</a:t>
            </a:r>
            <a:endParaRPr lang="en-US" dirty="0"/>
          </a:p>
          <a:p>
            <a:pPr marL="0" indent="0" algn="ctr">
              <a:buNone/>
            </a:pPr>
            <a:r>
              <a:rPr lang="en-US" dirty="0" smtClean="0"/>
              <a:t>		Melissa Parrott	       	  	</a:t>
            </a:r>
          </a:p>
        </p:txBody>
      </p:sp>
    </p:spTree>
    <p:extLst>
      <p:ext uri="{BB962C8B-B14F-4D97-AF65-F5344CB8AC3E}">
        <p14:creationId xmlns:p14="http://schemas.microsoft.com/office/powerpoint/2010/main" val="1695122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Permit Status</a:t>
            </a:r>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US" dirty="0" smtClean="0"/>
              <a:t>General Permit For Construction Site Activities (ILR10) was re-issued July 30, 2013</a:t>
            </a:r>
          </a:p>
          <a:p>
            <a:pPr algn="just">
              <a:buFont typeface="Wingdings" panose="05000000000000000000" pitchFamily="2" charset="2"/>
              <a:buChar char="Ø"/>
            </a:pPr>
            <a:endParaRPr lang="en-US" dirty="0" smtClean="0"/>
          </a:p>
          <a:p>
            <a:pPr algn="just">
              <a:buFont typeface="Wingdings" panose="05000000000000000000" pitchFamily="2" charset="2"/>
              <a:buChar char="Ø"/>
            </a:pPr>
            <a:r>
              <a:rPr lang="en-US" dirty="0" smtClean="0"/>
              <a:t>General Permit for Small Municipal Storm Sewer Systems (MS4) is under review with upper management at Illinois EPA.</a:t>
            </a:r>
          </a:p>
          <a:p>
            <a:pPr algn="just">
              <a:buFont typeface="Wingdings" panose="05000000000000000000" pitchFamily="2" charset="2"/>
              <a:buChar char="Ø"/>
            </a:pPr>
            <a:endParaRPr lang="en-US" dirty="0"/>
          </a:p>
          <a:p>
            <a:pPr algn="just">
              <a:buFont typeface="Wingdings" panose="05000000000000000000" pitchFamily="2" charset="2"/>
              <a:buChar char="Ø"/>
            </a:pPr>
            <a:r>
              <a:rPr lang="en-US" dirty="0" smtClean="0"/>
              <a:t>General Permit for Storm Water Associated With Industrial Activities is also under review with upper management at Illinois EPA.</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657856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Most Prevalent Comments</a:t>
            </a:r>
            <a:endParaRPr lang="en-US" dirty="0"/>
          </a:p>
        </p:txBody>
      </p:sp>
      <p:sp>
        <p:nvSpPr>
          <p:cNvPr id="3" name="Content Placeholder 2"/>
          <p:cNvSpPr>
            <a:spLocks noGrp="1"/>
          </p:cNvSpPr>
          <p:nvPr>
            <p:ph idx="1"/>
          </p:nvPr>
        </p:nvSpPr>
        <p:spPr/>
        <p:txBody>
          <a:bodyPr/>
          <a:lstStyle/>
          <a:p>
            <a:pPr marL="0" indent="0">
              <a:buNone/>
            </a:pPr>
            <a:endParaRPr lang="en-US" dirty="0" smtClean="0"/>
          </a:p>
          <a:p>
            <a:pPr>
              <a:buFont typeface="Wingdings" panose="05000000000000000000" pitchFamily="2" charset="2"/>
              <a:buChar char="Ø"/>
            </a:pPr>
            <a:r>
              <a:rPr lang="en-US" dirty="0" smtClean="0"/>
              <a:t>Monitoring Issues </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How to handle climate change requirements.</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How to deal with environmental justice requirements</a:t>
            </a:r>
            <a:endParaRPr lang="en-US" dirty="0"/>
          </a:p>
        </p:txBody>
      </p:sp>
    </p:spTree>
    <p:extLst>
      <p:ext uri="{BB962C8B-B14F-4D97-AF65-F5344CB8AC3E}">
        <p14:creationId xmlns:p14="http://schemas.microsoft.com/office/powerpoint/2010/main" val="2343967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dirty="0" smtClean="0"/>
              <a:t>Possible Monitoring Programs</a:t>
            </a:r>
            <a:endParaRPr lang="en-US" dirty="0"/>
          </a:p>
        </p:txBody>
      </p:sp>
      <p:sp>
        <p:nvSpPr>
          <p:cNvPr id="3" name="Content Placeholder 2"/>
          <p:cNvSpPr>
            <a:spLocks noGrp="1"/>
          </p:cNvSpPr>
          <p:nvPr>
            <p:ph idx="1"/>
          </p:nvPr>
        </p:nvSpPr>
        <p:spPr>
          <a:xfrm>
            <a:off x="457200" y="1219200"/>
            <a:ext cx="8229600" cy="5334000"/>
          </a:xfrm>
        </p:spPr>
        <p:txBody>
          <a:bodyPr>
            <a:normAutofit fontScale="92500"/>
          </a:bodyPr>
          <a:lstStyle/>
          <a:p>
            <a:pPr marL="0" indent="0" algn="ctr">
              <a:buNone/>
            </a:pPr>
            <a:r>
              <a:rPr lang="en-US" sz="3500" u="sng" dirty="0" smtClean="0">
                <a:solidFill>
                  <a:srgbClr val="FF0000"/>
                </a:solidFill>
              </a:rPr>
              <a:t>THESE ARE DRAFT PROPOSALS!!!</a:t>
            </a:r>
          </a:p>
          <a:p>
            <a:pPr marL="0" indent="0" algn="ctr">
              <a:buNone/>
            </a:pPr>
            <a:endParaRPr lang="en-US" u="sng" dirty="0" smtClean="0">
              <a:solidFill>
                <a:srgbClr val="FF0000"/>
              </a:solidFill>
            </a:endParaRPr>
          </a:p>
          <a:p>
            <a:pPr algn="just">
              <a:buFont typeface="Wingdings" panose="05000000000000000000" pitchFamily="2" charset="2"/>
              <a:buChar char="Ø"/>
            </a:pPr>
            <a:r>
              <a:rPr lang="en-US" dirty="0" smtClean="0"/>
              <a:t>An </a:t>
            </a:r>
            <a:r>
              <a:rPr lang="en-US" dirty="0"/>
              <a:t>evaluation of BMPs based on estimated effectiveness from published research accompanied by a an inventory  of number </a:t>
            </a:r>
            <a:r>
              <a:rPr lang="en-US" dirty="0" smtClean="0"/>
              <a:t>and </a:t>
            </a:r>
            <a:r>
              <a:rPr lang="en-US" dirty="0"/>
              <a:t>location of BMPs implemented as  part of the permittee’s program  and an estimate of pollutant reduction, </a:t>
            </a:r>
            <a:r>
              <a:rPr lang="en-US" dirty="0" smtClean="0"/>
              <a:t>or</a:t>
            </a:r>
          </a:p>
          <a:p>
            <a:pPr algn="just"/>
            <a:endParaRPr lang="en-US" dirty="0"/>
          </a:p>
          <a:p>
            <a:pPr algn="just">
              <a:buFont typeface="Wingdings" panose="05000000000000000000" pitchFamily="2" charset="2"/>
              <a:buChar char="Ø"/>
            </a:pPr>
            <a:r>
              <a:rPr lang="en-US" dirty="0"/>
              <a:t>MS4 permittees serving a population of less than 25,000 may conduct visual observations of the storm water discharge documenting color, odor, clarity, floating solids, settled solids, suspended solids, foam, oil sheen or other obvious indicators of storm water pollution, or</a:t>
            </a:r>
            <a:endParaRPr lang="en-US" dirty="0"/>
          </a:p>
        </p:txBody>
      </p:sp>
    </p:spTree>
    <p:extLst>
      <p:ext uri="{BB962C8B-B14F-4D97-AF65-F5344CB8AC3E}">
        <p14:creationId xmlns:p14="http://schemas.microsoft.com/office/powerpoint/2010/main" val="2449325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Monitoring </a:t>
            </a:r>
            <a:endParaRPr lang="en-US" dirty="0"/>
          </a:p>
        </p:txBody>
      </p:sp>
      <p:sp>
        <p:nvSpPr>
          <p:cNvPr id="3" name="Content Placeholder 2"/>
          <p:cNvSpPr>
            <a:spLocks noGrp="1"/>
          </p:cNvSpPr>
          <p:nvPr>
            <p:ph idx="1"/>
          </p:nvPr>
        </p:nvSpPr>
        <p:spPr/>
        <p:txBody>
          <a:bodyPr>
            <a:normAutofit/>
          </a:bodyPr>
          <a:lstStyle/>
          <a:p>
            <a:pPr marL="342900" lvl="2" indent="-342900" algn="just">
              <a:buClr>
                <a:schemeClr val="accent3"/>
              </a:buClr>
              <a:buSzPct val="95000"/>
              <a:buFont typeface="Wingdings" panose="05000000000000000000" pitchFamily="2" charset="2"/>
              <a:buChar char="Ø"/>
            </a:pPr>
            <a:r>
              <a:rPr lang="en-US" sz="2400" dirty="0" smtClean="0"/>
              <a:t>Collaborative </a:t>
            </a:r>
            <a:r>
              <a:rPr lang="en-US" sz="2400" dirty="0"/>
              <a:t>watershed-scale monitoring.  The permittee may choose to work collaboratively with other permittees and/or a watershed group to design and implement a watershed or sub-watershed-scale monitoring program that assesses the water quality of the water bodies and the sources of pollutants.  Such programs must include elements which assess the impacts of the permittee’s storm water discharges and/or the effectiveness of the BMPs being implemented</a:t>
            </a:r>
            <a:r>
              <a:rPr lang="en-US" sz="2400" dirty="0" smtClean="0"/>
              <a:t>.</a:t>
            </a:r>
          </a:p>
          <a:p>
            <a:pPr marL="0" lvl="2" indent="0" algn="just">
              <a:buClr>
                <a:schemeClr val="accent3"/>
              </a:buClr>
              <a:buSzPct val="95000"/>
              <a:buNone/>
            </a:pPr>
            <a:endParaRPr lang="en-US" sz="2800" dirty="0"/>
          </a:p>
          <a:p>
            <a:pPr>
              <a:buFont typeface="Wingdings" panose="05000000000000000000" pitchFamily="2" charset="2"/>
              <a:buChar char="Ø"/>
            </a:pPr>
            <a:endParaRPr lang="en-US" sz="3200" dirty="0"/>
          </a:p>
          <a:p>
            <a:pPr lvl="2">
              <a:buFont typeface="Wingdings" panose="05000000000000000000" pitchFamily="2" charset="2"/>
              <a:buChar char="Ø"/>
            </a:pPr>
            <a:endParaRPr lang="en-US" sz="2800" dirty="0" smtClean="0"/>
          </a:p>
          <a:p>
            <a:endParaRPr lang="en-US" sz="3200" dirty="0"/>
          </a:p>
        </p:txBody>
      </p:sp>
    </p:spTree>
    <p:extLst>
      <p:ext uri="{BB962C8B-B14F-4D97-AF65-F5344CB8AC3E}">
        <p14:creationId xmlns:p14="http://schemas.microsoft.com/office/powerpoint/2010/main" val="45834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Monitoring</a:t>
            </a:r>
            <a:endParaRPr lang="en-US" dirty="0"/>
          </a:p>
        </p:txBody>
      </p:sp>
      <p:sp>
        <p:nvSpPr>
          <p:cNvPr id="3" name="Content Placeholder 2"/>
          <p:cNvSpPr>
            <a:spLocks noGrp="1"/>
          </p:cNvSpPr>
          <p:nvPr>
            <p:ph idx="1"/>
          </p:nvPr>
        </p:nvSpPr>
        <p:spPr/>
        <p:txBody>
          <a:bodyPr/>
          <a:lstStyle/>
          <a:p>
            <a:pPr marL="342900" lvl="2" indent="-342900" algn="just">
              <a:buClr>
                <a:schemeClr val="accent3"/>
              </a:buClr>
              <a:buSzPct val="95000"/>
              <a:buFont typeface="Wingdings" panose="05000000000000000000" pitchFamily="2" charset="2"/>
              <a:buChar char="Ø"/>
            </a:pPr>
            <a:r>
              <a:rPr lang="en-US" sz="2400" dirty="0"/>
              <a:t>Site-specific monitoring. High-value resources such as swimming beaches, shellfish beds, or high-priority habitats cold warrant specific monitoring to assess the status of use support.  Similarly , know high-priority pollutant sources or impaired water bodies with contaminated aquatic sediments, an eroding stream channel threatening property, or a stream reach with a degraded fish population could be monitored to assess impacts of storm water discharges and/or to identify improvements that result from the implementation of BMPs.  </a:t>
            </a:r>
            <a:endParaRPr lang="en-US" sz="2800" dirty="0"/>
          </a:p>
          <a:p>
            <a:endParaRPr lang="en-US" dirty="0"/>
          </a:p>
        </p:txBody>
      </p:sp>
    </p:spTree>
    <p:extLst>
      <p:ext uri="{BB962C8B-B14F-4D97-AF65-F5344CB8AC3E}">
        <p14:creationId xmlns:p14="http://schemas.microsoft.com/office/powerpoint/2010/main" val="1672162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42900" lvl="2" indent="-342900" algn="just">
              <a:buClr>
                <a:schemeClr val="accent3"/>
              </a:buClr>
              <a:buSzPct val="95000"/>
              <a:buFont typeface="Wingdings" panose="05000000000000000000" pitchFamily="2" charset="2"/>
              <a:buChar char="Ø"/>
            </a:pPr>
            <a:r>
              <a:rPr lang="en-US" sz="2400" dirty="0"/>
              <a:t>BMP performance monitoring. Monitoring of individual BMP performance to provide a direct measure of the pollutant reduction efficiency of these key components of a MS4 program</a:t>
            </a:r>
            <a:r>
              <a:rPr lang="en-US" sz="2400" dirty="0" smtClean="0"/>
              <a:t>.</a:t>
            </a:r>
          </a:p>
          <a:p>
            <a:pPr marL="274320" lvl="2" indent="-274320" algn="just">
              <a:buClr>
                <a:schemeClr val="accent3"/>
              </a:buClr>
              <a:buSzPct val="95000"/>
            </a:pPr>
            <a:endParaRPr lang="en-US" sz="2400" dirty="0"/>
          </a:p>
          <a:p>
            <a:pPr marL="342900" lvl="2" indent="-342900" algn="just">
              <a:buClr>
                <a:schemeClr val="accent3"/>
              </a:buClr>
              <a:buSzPct val="95000"/>
              <a:buFont typeface="Wingdings" panose="05000000000000000000" pitchFamily="2" charset="2"/>
              <a:buChar char="Ø"/>
            </a:pPr>
            <a:r>
              <a:rPr lang="en-US" sz="2400" dirty="0" err="1" smtClean="0"/>
              <a:t>Sewershed</a:t>
            </a:r>
            <a:r>
              <a:rPr lang="en-US" sz="2400" dirty="0" smtClean="0"/>
              <a:t>-focused </a:t>
            </a:r>
            <a:r>
              <a:rPr lang="en-US" sz="2400" dirty="0"/>
              <a:t>monitoring.  Monitor for pollutants in storm water produced in different areas of the MS4.   Identify which pollutants are present in storm water from industrial areas vs. commercial areas vs. residential areas.</a:t>
            </a:r>
            <a:endParaRPr lang="en-US" sz="2800" dirty="0"/>
          </a:p>
          <a:p>
            <a:pPr marL="274320" lvl="2" indent="-274320" algn="just">
              <a:buClr>
                <a:schemeClr val="accent3"/>
              </a:buClr>
              <a:buSzPct val="95000"/>
            </a:pPr>
            <a:endParaRPr lang="en-US" sz="2400" dirty="0" smtClean="0"/>
          </a:p>
          <a:p>
            <a:endParaRPr lang="en-US" dirty="0"/>
          </a:p>
        </p:txBody>
      </p:sp>
    </p:spTree>
    <p:extLst>
      <p:ext uri="{BB962C8B-B14F-4D97-AF65-F5344CB8AC3E}">
        <p14:creationId xmlns:p14="http://schemas.microsoft.com/office/powerpoint/2010/main" val="2506531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Monitoring Programs</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endParaRPr lang="en-US" dirty="0" smtClean="0"/>
          </a:p>
          <a:p>
            <a:pPr marL="346075" lvl="2" indent="-342900" algn="just">
              <a:buFont typeface="Wingdings" panose="05000000000000000000" pitchFamily="2" charset="2"/>
              <a:buChar char="Ø"/>
            </a:pPr>
            <a:r>
              <a:rPr lang="en-US" sz="2400" dirty="0" smtClean="0"/>
              <a:t>Instream </a:t>
            </a:r>
            <a:r>
              <a:rPr lang="en-US" sz="2400" dirty="0"/>
              <a:t>monitoring in the highest level hydrological unit code segment in the MS4 area.  Monitoring shall include, at a minimum, quarterly monitoring of receiving waters upstream and downstream of the MS4 discharges in the designated stream(s).  </a:t>
            </a:r>
            <a:endParaRPr lang="en-US" sz="2400" dirty="0" smtClean="0"/>
          </a:p>
          <a:p>
            <a:pPr marL="3175" lvl="2" indent="0" algn="just">
              <a:buNone/>
            </a:pPr>
            <a:endParaRPr lang="en-US" sz="2800" dirty="0"/>
          </a:p>
          <a:p>
            <a:pPr algn="just">
              <a:buFont typeface="Wingdings" panose="05000000000000000000" pitchFamily="2" charset="2"/>
              <a:buChar char="Ø"/>
            </a:pPr>
            <a:r>
              <a:rPr lang="en-US" sz="2400" dirty="0" smtClean="0"/>
              <a:t>Short-term </a:t>
            </a:r>
            <a:r>
              <a:rPr lang="en-US" sz="2400" dirty="0"/>
              <a:t>extensive network monitoring. Short-term sampling at the outlets of numerous drainage areas to identify water quality issues and potential storm water impacts, and may help in ranking areas for implementation priority. Data collected simultaneously across the MS4 to help characterize the geographical distribution of pollutant sources.</a:t>
            </a:r>
            <a:endParaRPr lang="en-US" sz="2800" dirty="0"/>
          </a:p>
          <a:p>
            <a:pPr marL="0" indent="0">
              <a:buNone/>
            </a:pPr>
            <a:endParaRPr lang="en-US" dirty="0"/>
          </a:p>
        </p:txBody>
      </p:sp>
    </p:spTree>
    <p:extLst>
      <p:ext uri="{BB962C8B-B14F-4D97-AF65-F5344CB8AC3E}">
        <p14:creationId xmlns:p14="http://schemas.microsoft.com/office/powerpoint/2010/main" val="2100538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Monitoring</a:t>
            </a:r>
            <a:endParaRPr lang="en-US" dirty="0"/>
          </a:p>
        </p:txBody>
      </p:sp>
      <p:sp>
        <p:nvSpPr>
          <p:cNvPr id="3" name="Content Placeholder 2"/>
          <p:cNvSpPr>
            <a:spLocks noGrp="1"/>
          </p:cNvSpPr>
          <p:nvPr>
            <p:ph idx="1"/>
          </p:nvPr>
        </p:nvSpPr>
        <p:spPr/>
        <p:txBody>
          <a:bodyPr/>
          <a:lstStyle/>
          <a:p>
            <a:pPr marL="346075" lvl="2" indent="-342900" algn="just">
              <a:buFont typeface="Wingdings" panose="05000000000000000000" pitchFamily="2" charset="2"/>
              <a:buChar char="Ø"/>
            </a:pPr>
            <a:r>
              <a:rPr lang="en-US" sz="2400" dirty="0"/>
              <a:t>Measuring pollutant concentrations over time.</a:t>
            </a:r>
            <a:endParaRPr lang="en-US" sz="2800" dirty="0"/>
          </a:p>
          <a:p>
            <a:pPr marL="0" indent="0" algn="just">
              <a:buNone/>
            </a:pPr>
            <a:endParaRPr lang="en-US" sz="3200" dirty="0"/>
          </a:p>
          <a:p>
            <a:pPr marL="346075" lvl="2" indent="-342900" algn="just">
              <a:buFont typeface="Wingdings" panose="05000000000000000000" pitchFamily="2" charset="2"/>
              <a:buChar char="Ø"/>
            </a:pPr>
            <a:r>
              <a:rPr lang="en-US" sz="2400" dirty="0"/>
              <a:t>Sediment </a:t>
            </a:r>
            <a:r>
              <a:rPr lang="en-US" sz="2400" dirty="0" smtClean="0"/>
              <a:t>monitoring.</a:t>
            </a:r>
          </a:p>
          <a:p>
            <a:pPr lvl="2" algn="just">
              <a:buFont typeface="Wingdings" panose="05000000000000000000" pitchFamily="2" charset="2"/>
              <a:buChar char="Ø"/>
            </a:pPr>
            <a:endParaRPr lang="en-US" sz="2400" dirty="0"/>
          </a:p>
          <a:p>
            <a:pPr marL="460375" lvl="2" indent="-457200" algn="just">
              <a:buFont typeface="Wingdings" panose="05000000000000000000" pitchFamily="2" charset="2"/>
              <a:buChar char="Ø"/>
            </a:pPr>
            <a:r>
              <a:rPr lang="en-US" sz="2400" dirty="0" smtClean="0"/>
              <a:t>Outfall/Discharge </a:t>
            </a:r>
            <a:r>
              <a:rPr lang="en-US" sz="2400" dirty="0"/>
              <a:t>monitoring</a:t>
            </a:r>
          </a:p>
          <a:p>
            <a:pPr lvl="2" algn="just">
              <a:buFont typeface="Wingdings" panose="05000000000000000000" pitchFamily="2" charset="2"/>
              <a:buChar char="Ø"/>
            </a:pPr>
            <a:endParaRPr lang="en-US" sz="2800" dirty="0"/>
          </a:p>
          <a:p>
            <a:pPr marL="342900" lvl="2" indent="-342900">
              <a:buClr>
                <a:schemeClr val="accent3"/>
              </a:buClr>
              <a:buSzPct val="95000"/>
              <a:buFont typeface="Wingdings" panose="05000000000000000000" pitchFamily="2" charset="2"/>
              <a:buChar char="Ø"/>
            </a:pPr>
            <a:r>
              <a:rPr lang="en-US" sz="2400" dirty="0"/>
              <a:t>Assessing physical/habitat characteristics such as stream bank erosion caused by storm water discharges.  </a:t>
            </a:r>
            <a:endParaRPr lang="en-US" sz="2800" dirty="0"/>
          </a:p>
          <a:p>
            <a:pPr marL="0" indent="0">
              <a:buNone/>
            </a:pPr>
            <a:endParaRPr lang="en-US" dirty="0"/>
          </a:p>
        </p:txBody>
      </p:sp>
    </p:spTree>
    <p:extLst>
      <p:ext uri="{BB962C8B-B14F-4D97-AF65-F5344CB8AC3E}">
        <p14:creationId xmlns:p14="http://schemas.microsoft.com/office/powerpoint/2010/main" val="9319892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Winter</Template>
  <TotalTime>93</TotalTime>
  <Words>578</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Storm Water Permit Program</vt:lpstr>
      <vt:lpstr>Permit Status</vt:lpstr>
      <vt:lpstr>Most Prevalent Comments</vt:lpstr>
      <vt:lpstr>Possible Monitoring Programs</vt:lpstr>
      <vt:lpstr>Possible Monitoring </vt:lpstr>
      <vt:lpstr>Possible Monitoring</vt:lpstr>
      <vt:lpstr>PowerPoint Presentation</vt:lpstr>
      <vt:lpstr>Possible Monitoring Programs</vt:lpstr>
      <vt:lpstr>Possible Monitoring</vt:lpstr>
      <vt:lpstr>Watershed Issues </vt:lpstr>
      <vt:lpstr>Contacts:</vt:lpstr>
    </vt:vector>
  </TitlesOfParts>
  <Company>State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Permit Status</dc:title>
  <dc:creator>Hutton, Jeff</dc:creator>
  <cp:lastModifiedBy>Hutton, Jeff</cp:lastModifiedBy>
  <cp:revision>8</cp:revision>
  <dcterms:created xsi:type="dcterms:W3CDTF">2015-08-24T20:23:42Z</dcterms:created>
  <dcterms:modified xsi:type="dcterms:W3CDTF">2015-11-10T21:21:07Z</dcterms:modified>
</cp:coreProperties>
</file>