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1" r:id="rId23"/>
    <p:sldId id="273" r:id="rId24"/>
    <p:sldId id="274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1CC0C0-3CC5-465C-A531-11FFCED7E5E9}" type="doc">
      <dgm:prSet loTypeId="urn:microsoft.com/office/officeart/2005/8/layout/vList2" loCatId="list" qsTypeId="urn:microsoft.com/office/officeart/2005/8/quickstyle/simple2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2BA57130-EE2B-48FC-BCCD-A0B2BAAC5F79}">
      <dgm:prSet/>
      <dgm:spPr/>
      <dgm:t>
        <a:bodyPr/>
        <a:lstStyle/>
        <a:p>
          <a:r>
            <a:rPr lang="en-US" dirty="0"/>
            <a:t>Lake County Health Department</a:t>
          </a:r>
        </a:p>
      </dgm:t>
    </dgm:pt>
    <dgm:pt modelId="{5853D276-C671-46EF-BB96-7DB186A967CC}" type="parTrans" cxnId="{6167106E-6513-43A9-BE84-2A9D2A38960E}">
      <dgm:prSet/>
      <dgm:spPr/>
      <dgm:t>
        <a:bodyPr/>
        <a:lstStyle/>
        <a:p>
          <a:endParaRPr lang="en-US"/>
        </a:p>
      </dgm:t>
    </dgm:pt>
    <dgm:pt modelId="{5F4A0F30-A830-48AE-BDDD-3369008720AC}" type="sibTrans" cxnId="{6167106E-6513-43A9-BE84-2A9D2A38960E}">
      <dgm:prSet/>
      <dgm:spPr/>
      <dgm:t>
        <a:bodyPr/>
        <a:lstStyle/>
        <a:p>
          <a:endParaRPr lang="en-US"/>
        </a:p>
      </dgm:t>
    </dgm:pt>
    <dgm:pt modelId="{C5D9EFC5-26AB-4F04-B7D1-D006BA6DFC7B}">
      <dgm:prSet/>
      <dgm:spPr/>
      <dgm:t>
        <a:bodyPr/>
        <a:lstStyle/>
        <a:p>
          <a:r>
            <a:rPr lang="en-US" dirty="0"/>
            <a:t>Continuous monitoring of chloride levels </a:t>
          </a:r>
        </a:p>
      </dgm:t>
    </dgm:pt>
    <dgm:pt modelId="{778485D5-1C24-465C-AF6D-202FC7538701}" type="parTrans" cxnId="{3B4C302A-179C-4632-9222-282CF0225228}">
      <dgm:prSet/>
      <dgm:spPr/>
      <dgm:t>
        <a:bodyPr/>
        <a:lstStyle/>
        <a:p>
          <a:endParaRPr lang="en-US"/>
        </a:p>
      </dgm:t>
    </dgm:pt>
    <dgm:pt modelId="{610B9DD3-B43D-447D-94F5-53B8E19D6976}" type="sibTrans" cxnId="{3B4C302A-179C-4632-9222-282CF0225228}">
      <dgm:prSet/>
      <dgm:spPr/>
      <dgm:t>
        <a:bodyPr/>
        <a:lstStyle/>
        <a:p>
          <a:endParaRPr lang="en-US"/>
        </a:p>
      </dgm:t>
    </dgm:pt>
    <dgm:pt modelId="{1446E565-E553-4EE3-A6F5-B83CB926EF87}">
      <dgm:prSet/>
      <dgm:spPr/>
      <dgm:t>
        <a:bodyPr/>
        <a:lstStyle/>
        <a:p>
          <a:r>
            <a:rPr lang="en-US" dirty="0"/>
            <a:t>Regular meeting with DOT to discuss results</a:t>
          </a:r>
        </a:p>
      </dgm:t>
    </dgm:pt>
    <dgm:pt modelId="{999F480F-B609-424D-BFB4-D1A577B16D7C}" type="parTrans" cxnId="{B9D66F42-B97D-4E73-942F-8667215306A5}">
      <dgm:prSet/>
      <dgm:spPr/>
      <dgm:t>
        <a:bodyPr/>
        <a:lstStyle/>
        <a:p>
          <a:endParaRPr lang="en-US"/>
        </a:p>
      </dgm:t>
    </dgm:pt>
    <dgm:pt modelId="{110AEF48-D4E0-42BB-B169-3B91F42DCB84}" type="sibTrans" cxnId="{B9D66F42-B97D-4E73-942F-8667215306A5}">
      <dgm:prSet/>
      <dgm:spPr/>
      <dgm:t>
        <a:bodyPr/>
        <a:lstStyle/>
        <a:p>
          <a:endParaRPr lang="en-US"/>
        </a:p>
      </dgm:t>
    </dgm:pt>
    <dgm:pt modelId="{D62A5AAB-C4B5-4127-BCB2-CCFF409B79A3}">
      <dgm:prSet/>
      <dgm:spPr/>
      <dgm:t>
        <a:bodyPr/>
        <a:lstStyle/>
        <a:p>
          <a:r>
            <a:rPr lang="en-US" dirty="0"/>
            <a:t>Filtration basin and revising good housekeeping practices were outcomes of those meetings</a:t>
          </a:r>
        </a:p>
      </dgm:t>
    </dgm:pt>
    <dgm:pt modelId="{D24418B1-7FB6-4826-8A29-3C1026F1B247}" type="parTrans" cxnId="{BEB2A800-75B6-4D23-88DA-F5E5B1E03CC9}">
      <dgm:prSet/>
      <dgm:spPr/>
      <dgm:t>
        <a:bodyPr/>
        <a:lstStyle/>
        <a:p>
          <a:endParaRPr lang="en-US"/>
        </a:p>
      </dgm:t>
    </dgm:pt>
    <dgm:pt modelId="{7687FE30-6484-47C2-9851-10B2C644829B}" type="sibTrans" cxnId="{BEB2A800-75B6-4D23-88DA-F5E5B1E03CC9}">
      <dgm:prSet/>
      <dgm:spPr/>
      <dgm:t>
        <a:bodyPr/>
        <a:lstStyle/>
        <a:p>
          <a:endParaRPr lang="en-US"/>
        </a:p>
      </dgm:t>
    </dgm:pt>
    <dgm:pt modelId="{C0E18125-80B9-4F45-9DE0-2B55DF07C559}" type="pres">
      <dgm:prSet presAssocID="{6E1CC0C0-3CC5-465C-A531-11FFCED7E5E9}" presName="linear" presStyleCnt="0">
        <dgm:presLayoutVars>
          <dgm:animLvl val="lvl"/>
          <dgm:resizeHandles val="exact"/>
        </dgm:presLayoutVars>
      </dgm:prSet>
      <dgm:spPr/>
    </dgm:pt>
    <dgm:pt modelId="{6151AAF9-E7EA-4E05-BBBE-1E80DA764904}" type="pres">
      <dgm:prSet presAssocID="{2BA57130-EE2B-48FC-BCCD-A0B2BAAC5F7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4EE95C4-336D-44DD-A9C8-E069CDF1D42E}" type="pres">
      <dgm:prSet presAssocID="{2BA57130-EE2B-48FC-BCCD-A0B2BAAC5F7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EB2A800-75B6-4D23-88DA-F5E5B1E03CC9}" srcId="{2BA57130-EE2B-48FC-BCCD-A0B2BAAC5F79}" destId="{D62A5AAB-C4B5-4127-BCB2-CCFF409B79A3}" srcOrd="2" destOrd="0" parTransId="{D24418B1-7FB6-4826-8A29-3C1026F1B247}" sibTransId="{7687FE30-6484-47C2-9851-10B2C644829B}"/>
    <dgm:cxn modelId="{3B4C302A-179C-4632-9222-282CF0225228}" srcId="{2BA57130-EE2B-48FC-BCCD-A0B2BAAC5F79}" destId="{C5D9EFC5-26AB-4F04-B7D1-D006BA6DFC7B}" srcOrd="0" destOrd="0" parTransId="{778485D5-1C24-465C-AF6D-202FC7538701}" sibTransId="{610B9DD3-B43D-447D-94F5-53B8E19D6976}"/>
    <dgm:cxn modelId="{307B2938-92D2-48D9-8136-C498B44E60E3}" type="presOf" srcId="{D62A5AAB-C4B5-4127-BCB2-CCFF409B79A3}" destId="{14EE95C4-336D-44DD-A9C8-E069CDF1D42E}" srcOrd="0" destOrd="2" presId="urn:microsoft.com/office/officeart/2005/8/layout/vList2"/>
    <dgm:cxn modelId="{557BE15B-F74A-4BAB-B6AD-5D5957EE8ADE}" type="presOf" srcId="{6E1CC0C0-3CC5-465C-A531-11FFCED7E5E9}" destId="{C0E18125-80B9-4F45-9DE0-2B55DF07C559}" srcOrd="0" destOrd="0" presId="urn:microsoft.com/office/officeart/2005/8/layout/vList2"/>
    <dgm:cxn modelId="{B9D66F42-B97D-4E73-942F-8667215306A5}" srcId="{2BA57130-EE2B-48FC-BCCD-A0B2BAAC5F79}" destId="{1446E565-E553-4EE3-A6F5-B83CB926EF87}" srcOrd="1" destOrd="0" parTransId="{999F480F-B609-424D-BFB4-D1A577B16D7C}" sibTransId="{110AEF48-D4E0-42BB-B169-3B91F42DCB84}"/>
    <dgm:cxn modelId="{9D6BE447-9F9D-433E-BCB8-C1629912B6F9}" type="presOf" srcId="{1446E565-E553-4EE3-A6F5-B83CB926EF87}" destId="{14EE95C4-336D-44DD-A9C8-E069CDF1D42E}" srcOrd="0" destOrd="1" presId="urn:microsoft.com/office/officeart/2005/8/layout/vList2"/>
    <dgm:cxn modelId="{20BF406D-D1BA-4B28-AC39-2E7B16875883}" type="presOf" srcId="{C5D9EFC5-26AB-4F04-B7D1-D006BA6DFC7B}" destId="{14EE95C4-336D-44DD-A9C8-E069CDF1D42E}" srcOrd="0" destOrd="0" presId="urn:microsoft.com/office/officeart/2005/8/layout/vList2"/>
    <dgm:cxn modelId="{6167106E-6513-43A9-BE84-2A9D2A38960E}" srcId="{6E1CC0C0-3CC5-465C-A531-11FFCED7E5E9}" destId="{2BA57130-EE2B-48FC-BCCD-A0B2BAAC5F79}" srcOrd="0" destOrd="0" parTransId="{5853D276-C671-46EF-BB96-7DB186A967CC}" sibTransId="{5F4A0F30-A830-48AE-BDDD-3369008720AC}"/>
    <dgm:cxn modelId="{94E99B70-43EC-49FF-80AE-DD6658948D56}" type="presOf" srcId="{2BA57130-EE2B-48FC-BCCD-A0B2BAAC5F79}" destId="{6151AAF9-E7EA-4E05-BBBE-1E80DA764904}" srcOrd="0" destOrd="0" presId="urn:microsoft.com/office/officeart/2005/8/layout/vList2"/>
    <dgm:cxn modelId="{EE378CDB-2EAB-4136-96D0-6AD65082C322}" type="presParOf" srcId="{C0E18125-80B9-4F45-9DE0-2B55DF07C559}" destId="{6151AAF9-E7EA-4E05-BBBE-1E80DA764904}" srcOrd="0" destOrd="0" presId="urn:microsoft.com/office/officeart/2005/8/layout/vList2"/>
    <dgm:cxn modelId="{C9D245C4-4630-42FF-BD1F-EC937C9A52B7}" type="presParOf" srcId="{C0E18125-80B9-4F45-9DE0-2B55DF07C559}" destId="{14EE95C4-336D-44DD-A9C8-E069CDF1D42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1AAF9-E7EA-4E05-BBBE-1E80DA764904}">
      <dsp:nvSpPr>
        <dsp:cNvPr id="0" name=""/>
        <dsp:cNvSpPr/>
      </dsp:nvSpPr>
      <dsp:spPr>
        <a:xfrm>
          <a:off x="0" y="279466"/>
          <a:ext cx="5741533" cy="1471860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Lake County Health Department</a:t>
          </a:r>
        </a:p>
      </dsp:txBody>
      <dsp:txXfrm>
        <a:off x="71850" y="351316"/>
        <a:ext cx="5597833" cy="1328160"/>
      </dsp:txXfrm>
    </dsp:sp>
    <dsp:sp modelId="{14EE95C4-336D-44DD-A9C8-E069CDF1D42E}">
      <dsp:nvSpPr>
        <dsp:cNvPr id="0" name=""/>
        <dsp:cNvSpPr/>
      </dsp:nvSpPr>
      <dsp:spPr>
        <a:xfrm>
          <a:off x="0" y="1751326"/>
          <a:ext cx="5741533" cy="314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294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Continuous monitoring of chloride levels 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Regular meeting with DOT to discuss results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Filtration basin and revising good housekeeping practices were outcomes of those meetings</a:t>
          </a:r>
        </a:p>
      </dsp:txBody>
      <dsp:txXfrm>
        <a:off x="0" y="1751326"/>
        <a:ext cx="5741533" cy="3140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.lakecountypassage.co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0297" y="1964267"/>
            <a:ext cx="4729828" cy="2421464"/>
          </a:xfrm>
        </p:spPr>
        <p:txBody>
          <a:bodyPr>
            <a:normAutofit/>
          </a:bodyPr>
          <a:lstStyle/>
          <a:p>
            <a:r>
              <a:rPr lang="en-US" sz="4400">
                <a:cs typeface="Calibri Light"/>
              </a:rPr>
              <a:t>Lake county dot </a:t>
            </a:r>
            <a:br>
              <a:rPr lang="en-US" sz="4400">
                <a:cs typeface="Calibri Light"/>
              </a:rPr>
            </a:br>
            <a:r>
              <a:rPr lang="en-US" sz="4400">
                <a:cs typeface="Calibri Light"/>
              </a:rPr>
              <a:t>snow and ice</a:t>
            </a:r>
            <a:br>
              <a:rPr lang="en-US" sz="4400">
                <a:cs typeface="Calibri Light"/>
              </a:rPr>
            </a:br>
            <a:r>
              <a:rPr lang="en-US" sz="4400">
                <a:cs typeface="Calibri Light"/>
              </a:rPr>
              <a:t>operations</a:t>
            </a:r>
            <a:endParaRPr lang="en-US" sz="4400"/>
          </a:p>
        </p:txBody>
      </p:sp>
      <p:pic>
        <p:nvPicPr>
          <p:cNvPr id="3" name="Picture 3" descr="A truck is parked on the side of a snow covered road&#10;&#10;Description generated with very high confidence">
            <a:extLst>
              <a:ext uri="{FF2B5EF4-FFF2-40B4-BE49-F238E27FC236}">
                <a16:creationId xmlns:a16="http://schemas.microsoft.com/office/drawing/2014/main" id="{95A5CC5A-A433-45E7-8E39-7396C6B1C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" r="9236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7057E50-1D91-4453-BBA0-DD604B5CD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CD8B-FC82-4776-A1A3-36C8141E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Trucks and equipment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B8D69-634E-4B37-B1C2-C09BA4F333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Plow Trucks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Tank Sprayer</a:t>
            </a:r>
            <a:endParaRPr lang="en-US" dirty="0"/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Loaders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95B02-DBC5-409D-A7A5-8243F0608B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6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54638-9DB2-4898-A084-ED73B1FDF514}"/>
              </a:ext>
            </a:extLst>
          </p:cNvPr>
          <p:cNvSpPr txBox="1"/>
          <p:nvPr/>
        </p:nvSpPr>
        <p:spPr>
          <a:xfrm>
            <a:off x="7905135" y="1964267"/>
            <a:ext cx="3254990" cy="24214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sz="4800" dirty="0"/>
              <a:t>Plow Truck</a:t>
            </a:r>
            <a:endParaRPr lang="en-US" sz="4800" dirty="0">
              <a:cs typeface="Calibri"/>
            </a:endParaRPr>
          </a:p>
        </p:txBody>
      </p:sp>
      <p:pic>
        <p:nvPicPr>
          <p:cNvPr id="3" name="Picture 3" descr="A yellow and black truck parked in a parking lot&#10;&#10;Description generated with high confidence">
            <a:extLst>
              <a:ext uri="{FF2B5EF4-FFF2-40B4-BE49-F238E27FC236}">
                <a16:creationId xmlns:a16="http://schemas.microsoft.com/office/drawing/2014/main" id="{5ADA8654-853E-4971-9E0D-79C138323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4" r="7627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0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3C304-F9FB-427C-AFD3-B63AA4C0AB0A}"/>
              </a:ext>
            </a:extLst>
          </p:cNvPr>
          <p:cNvSpPr txBox="1"/>
          <p:nvPr/>
        </p:nvSpPr>
        <p:spPr>
          <a:xfrm>
            <a:off x="8180983" y="639097"/>
            <a:ext cx="3352256" cy="37466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Tank</a:t>
            </a:r>
            <a:endParaRPr lang="en-US" dirty="0">
              <a:ln w="3175" cmpd="sng">
                <a:noFill/>
              </a:ln>
            </a:endParaRPr>
          </a:p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Sprayer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" name="Picture 3" descr="A large truck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D609A184-5122-459A-9DAB-B9E4B4E83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70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18B7B5-45AC-49EC-ABB8-49133F069E2A}"/>
              </a:ext>
            </a:extLst>
          </p:cNvPr>
          <p:cNvSpPr txBox="1"/>
          <p:nvPr/>
        </p:nvSpPr>
        <p:spPr>
          <a:xfrm>
            <a:off x="5459709" y="4050264"/>
            <a:ext cx="5700416" cy="14128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0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Loader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1A4634-CF00-456C-BBEC-CEAAAAD0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0EFC584-AC34-453E-8A9C-7BEB89F6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E9C08F-794C-4E4D-AFF0-0A985895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1C99F1A-BB7C-49E1-98CF-DE2892091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3B542F9-2D05-417C-A7AD-7AFFB7E0B0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FF1997A-17D4-4819-9FC2-B884E3104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21503FF-7286-464B-8630-3BA09AB8D0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8A67DC0-D5C3-472C-AEAD-035EED2C6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07BA38-40D5-4536-B326-48FBBFA10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D5E409-3A71-49C0-95CE-D1538BDE0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70021DA-07B9-4496-8207-A757FAB41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B27B1A5-5C41-4BC2-9105-D39F5E0C4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5B4BDD0-9FB4-452D-A638-BFD7F32AA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CF1E199-162B-4EAA-B5F7-D9163A1FF5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0AE6598-0863-406C-ADA1-A77503262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3371116-3488-4DB2-A304-1F3C5928D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908A675-2DB3-443D-9FD0-66C85E1CE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C278961-7F1D-429D-BEBE-98973C70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1ADF9F0-31DE-49C4-924E-888A58F0A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6107732-E440-421D-976A-BD867376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60366E1-EC44-4EFF-A8C6-ECDE627C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78416-2D8B-4B20-98C8-1029FD4603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7BE981C-5C80-4E13-9FD8-B35455F75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8F430D8-931C-4E93-9D8C-1357AD8DB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4C41E18-8B54-480B-83D8-8176A0539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FC2AFA4-1C48-4D20-8B9F-8EEA48F3D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156742D-7511-44F3-BB8C-4F52C41B9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F5B4A8E-5A92-468F-AFA9-29EE21CAB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B1B3F74-161B-4BC9-9E53-04EAF4762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4E709A-22B5-40DA-96AF-AC16C377B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CE75552-806C-4FF6-A5C3-3B8DEA629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1B20381-8B16-4D78-9E15-1D8ED59DD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0C44C95-4178-4E32-BB3A-33475943AF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EE41B3A-EEFE-4CB9-872E-414F7958D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922CEA-12B3-483F-9178-4C62B3CF2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3F5F6A6-C06F-42AE-9FBD-4B3BCB4AC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61ED679-2530-4361-B95B-B05F1C941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35C9826-4C9B-4A12-BC07-700ACCD4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C2E88E6-BE2E-4523-962A-86D55D7D1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27BAF17-D38B-4F1C-B564-BC3B5E5A8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FDD6921-0E35-49D0-B71C-28BBA4375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955FA46-DEA3-469F-B77D-93DC5E266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669F542-38C0-48F1-8AAC-2969D20A5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710B796-9CE4-4EB4-BF7F-11851B718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C0281A4-7AF1-4013-837D-31C95EEEC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EDB2E49-0514-48F8-BC6A-83DE95F117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B2B6D20-7D59-4DF1-BFD3-A4C5708CF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00B150-B796-4C5C-AC31-98D060282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89CD9D5-F74D-4CE0-9C43-EC23B03979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C1AB5F8-6407-403F-B281-8B192B383F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C7BFA8A-97EA-4088-A90E-A902C03F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D2DC1CD-8EC5-4976-ADEB-2E06164C0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277F67-4C66-4421-AE77-90895E80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E05E8F7-5B28-4E47-924C-90D8456CD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A85ACD6-DBB1-401A-BBBA-003F9B77A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B2C7E58-C86A-4951-B94C-D73FA7FDA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02D4B54-E8D9-4A8E-A8AF-D0BA9FDC4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90138EB-1F72-421B-AEFA-A56128397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F559951-B6A6-4E50-BC91-2E2C2D55F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77725C9-CDB3-41D2-AFD0-4BFC5F908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C36F5EB-F912-43CE-8DBF-86CBC786C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35FAFC1-CD70-4F35-BEAC-92156D10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54F09C1-35B1-4C5D-AFCE-0FF5E43349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3EF58D0-8110-451E-82EC-9D42493F1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014D619-9F4F-484E-B941-8476F8B1B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2C3904F-B896-45BD-B89B-F91A95535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C857C33-5660-41D2-85EF-8DF89C7A1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D37B5DF-F507-4477-BDDA-A16D866039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2059CCF-A142-4899-9CB2-96989FDB0C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D54F23F-3CCE-4230-9450-7E0F57C83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7A327725-CC82-4EC4-BC62-404DF8C92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43BC259-8300-4DA0-B0F4-9D4F96A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587A259-7B5F-4BB1-ACBB-9F8AFE340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D793FA1-D76B-4059-9FC6-4A43614CD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65E1101-60DE-4A2E-83CB-F2120F3EE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FC297E9-5BAF-4DFE-98C5-D210C07A6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088415C-6522-4AB4-8D73-0BEFB4E71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CD617DB-B3D3-4213-A9DD-8BA7932B15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450E7E0-1ACD-47BB-9687-C3FBFEEE8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595F51C-2E95-4044-B3D8-A2F596443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87D73B1-3A33-491F-BA89-51B283910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5" descr="A truck driving down a dirt road&#10;&#10;Description generated with very high confidence">
            <a:extLst>
              <a:ext uri="{FF2B5EF4-FFF2-40B4-BE49-F238E27FC236}">
                <a16:creationId xmlns:a16="http://schemas.microsoft.com/office/drawing/2014/main" id="{40B22C7F-4AA7-449E-85A8-A4BADE3B4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883"/>
          <a:stretch/>
        </p:blipFill>
        <p:spPr>
          <a:xfrm>
            <a:off x="6080591" y="-2008"/>
            <a:ext cx="4787317" cy="3415082"/>
          </a:xfrm>
          <a:custGeom>
            <a:avLst/>
            <a:gdLst>
              <a:gd name="connsiteX0" fmla="*/ 211873 w 4411344"/>
              <a:gd name="connsiteY0" fmla="*/ 0 h 3146878"/>
              <a:gd name="connsiteX1" fmla="*/ 4199471 w 4411344"/>
              <a:gd name="connsiteY1" fmla="*/ 0 h 3146878"/>
              <a:gd name="connsiteX2" fmla="*/ 4205314 w 4411344"/>
              <a:gd name="connsiteY2" fmla="*/ 11242 h 3146878"/>
              <a:gd name="connsiteX3" fmla="*/ 4411344 w 4411344"/>
              <a:gd name="connsiteY3" fmla="*/ 943304 h 3146878"/>
              <a:gd name="connsiteX4" fmla="*/ 2431189 w 4411344"/>
              <a:gd name="connsiteY4" fmla="*/ 3137588 h 3146878"/>
              <a:gd name="connsiteX5" fmla="*/ 2247220 w 4411344"/>
              <a:gd name="connsiteY5" fmla="*/ 3146878 h 3146878"/>
              <a:gd name="connsiteX6" fmla="*/ 2164124 w 4411344"/>
              <a:gd name="connsiteY6" fmla="*/ 3146878 h 3146878"/>
              <a:gd name="connsiteX7" fmla="*/ 1980155 w 4411344"/>
              <a:gd name="connsiteY7" fmla="*/ 3137588 h 3146878"/>
              <a:gd name="connsiteX8" fmla="*/ 0 w 4411344"/>
              <a:gd name="connsiteY8" fmla="*/ 943304 h 3146878"/>
              <a:gd name="connsiteX9" fmla="*/ 206030 w 4411344"/>
              <a:gd name="connsiteY9" fmla="*/ 11242 h 31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73710393-C767-43F2-8FBD-DFC6C6DE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BFFD1D-EF0D-48A3-9398-5E7B3768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100" name="Freeform 97">
              <a:extLst>
                <a:ext uri="{FF2B5EF4-FFF2-40B4-BE49-F238E27FC236}">
                  <a16:creationId xmlns:a16="http://schemas.microsoft.com/office/drawing/2014/main" id="{689353F2-B99A-4264-BFDB-C10D8AD9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F98F031-719D-4CBA-9C8B-E0A16DED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0BF977-B855-4AE5-99C3-F8550048EA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05AF72D-9C25-41BB-AFCB-D81AB9F0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409F544-D26B-4B8D-A0B1-2B69366CAF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140E36F-2ED8-4E26-A0A6-22A45C16F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0B721E5-9AB8-40F1-B00D-61675608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09CFBE9-3E08-47A9-B687-16CF8470F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45ECBDB-CBEA-4FE2-9E19-DE507EB6A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1074F87-299E-4574-9457-E4F77FCE1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E00CA3D-9F09-45AE-A510-200EA63E7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3163250-DF2D-468F-B58F-00BAA42AA1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681CDB55-0C2A-4128-AFAE-E4E44AF7A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1A5269C-2089-465D-A3AE-65A3CE6CB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819BCAD-CAB9-4FE6-9F21-B85071FB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B5EC56C-C8D8-4050-A2D1-B7B3FCCAA1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4491DEA-A55D-4C28-8AA6-9691A9A623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3D2A244-B4BB-40E3-B23C-5A15E1136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00BE7D9-15CD-4F76-8597-011B589BD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2903E31-22BB-47A0-BDF6-353CA627E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8FBC987-7B23-444C-9FC8-ADF3DB98A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BD496B3-1F2A-4819-87F8-C5495A4478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78223F66-B81A-4BA8-898A-9296BA771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4F6E2F1-3B98-4D0D-A2CC-CD3D34022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B0DE108-EDF9-4067-B14D-3F17C4178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055FFCF-CA93-4598-B922-5EA119443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7523144-7D36-41B0-86AA-C3B35B13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D512F63-F2C0-48C7-82E7-2A84D3F29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99DBCA8-4345-4F25-8A39-13AFB2301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E38C341-8388-4F81-8CBC-B056FC5B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D20619E-EAE0-4725-B705-3D96E4F2B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098F849-CF8B-4E75-97B7-14CB4C0AE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BDDB4DD-24C7-4C8F-BE07-DC216C48D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6E2ABB4-F943-4C41-B285-49F7197BB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03E42AE-9861-4212-A16A-678589A4A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5CD4731-613E-42C2-A908-A29E0AF020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11001F03-2B3E-4023-8260-E9EA19376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D7702AAD-5D5B-43DA-8A9F-6221A6FBB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6E0DD68-D9E9-4561-8866-9A2D4C773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77220253-1375-4EAE-9C85-48074FA20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DAEA6172-DD83-42B0-A5F8-EF4B4CC9E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3A7DA82-BA46-4425-BD0B-179C4381EB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B050357-22AB-495E-B0C2-817819D20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5872618-FD07-41C6-A602-6BA800CA8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60EBF58-84D1-4B32-9EC8-DF37EB906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6BFE94F-474A-453D-AE3A-E4D9D48B0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B3DA309-9228-4CBE-874D-94C7DDF02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5109F74-E11C-47CD-8176-A40CB370C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E8D113C-6520-46F0-95D7-D91F597A6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B703F40-0099-48A5-B79D-D7FF353A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6DEE307-85EF-4D2A-A1B3-A8D009DE4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600D9A5-388A-4962-914B-1E57A004C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1D8C77F-83F8-4142-8766-2CDD2E28E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1214FE36-2FD1-49AD-AA59-F50D2BAB0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B59FD549-6C27-406B-8154-0FEEC74C2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ABBFD3F1-CDDE-47A0-89AD-80663926B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AFA091-C2EE-45A9-9D47-6641B3D009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87CC879-926F-4955-AB23-62E0F3B6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4E6EA0EB-77AA-4D8F-A1C9-F0AFA039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EEDD9179-D665-453B-8A0D-C8AB1577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BBC4C827-7F4E-4E60-A479-6CCAAC82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8DAB12A-BCD3-43ED-A83B-A624D1665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0401A41-60CB-4425-AA21-70CDEE8B2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27DB940E-119E-46EA-8B0D-8048C979B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9F999AF0-B77A-4AA0-9E7F-42E13BE7D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C14ECD8-D20A-4BB6-BF51-7CD2AF473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1E0E2E8-C70C-4BAC-AB01-192030B0E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1A03B16D-75A6-46C2-94F8-7606F808B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3410BDA-E31B-490A-B7C8-351F2FE9B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3741A8F-ACE2-4F43-8F65-B04C4E633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EB9D00F-067B-4545-AC39-D92652216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8D5F767-383B-4436-BEEA-66F30CACC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99361825-C629-4530-AE2C-7FC66CDDD6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EE53B6E-474F-4D28-87BC-DB5811B9F0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763B8F6-C347-40A9-B37B-4EECA3970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C178CC7-64D9-4B97-B662-2114AEB8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F746BDD-0A58-475C-88FC-C6DA717AE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D7FA4519-C611-4777-AED5-EDDBCFDC1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6E45A983-6315-4DD7-9BB6-1F68AF308D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5FCA867F-6B2A-4332-98E3-F69F23777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3" descr="A picture containing indoor, snow&#10;&#10;Description generated with high confidence">
            <a:extLst>
              <a:ext uri="{FF2B5EF4-FFF2-40B4-BE49-F238E27FC236}">
                <a16:creationId xmlns:a16="http://schemas.microsoft.com/office/drawing/2014/main" id="{BFB88321-61B5-4FF8-9A9D-973B90AB1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04" r="12423" b="1"/>
          <a:stretch/>
        </p:blipFill>
        <p:spPr>
          <a:xfrm>
            <a:off x="-2334" y="10"/>
            <a:ext cx="5441859" cy="565493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261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1635B-CAA6-445F-8298-0E39FEE59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2FD52-1237-4764-81B0-64D4EFDF79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Trucks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Computer controls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AVL/GPS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Weather service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RWIS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GIS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PASSAGE</a:t>
            </a:r>
          </a:p>
        </p:txBody>
      </p:sp>
    </p:spTree>
    <p:extLst>
      <p:ext uri="{BB962C8B-B14F-4D97-AF65-F5344CB8AC3E}">
        <p14:creationId xmlns:p14="http://schemas.microsoft.com/office/powerpoint/2010/main" val="2504729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9ED8F7-92CA-48AF-B051-E9C249F6D067}"/>
              </a:ext>
            </a:extLst>
          </p:cNvPr>
          <p:cNvSpPr txBox="1"/>
          <p:nvPr/>
        </p:nvSpPr>
        <p:spPr>
          <a:xfrm>
            <a:off x="7905135" y="1964267"/>
            <a:ext cx="3254990" cy="24214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Spreader and liquid controls</a:t>
            </a:r>
          </a:p>
        </p:txBody>
      </p:sp>
      <p:pic>
        <p:nvPicPr>
          <p:cNvPr id="4" name="Picture 4" descr="A car parked in front of a television&#10;&#10;Description generated with high confidence">
            <a:extLst>
              <a:ext uri="{FF2B5EF4-FFF2-40B4-BE49-F238E27FC236}">
                <a16:creationId xmlns:a16="http://schemas.microsoft.com/office/drawing/2014/main" id="{F18CF873-344A-450E-8E3A-237486110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21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F5C14FC-99DE-4E07-A60F-30134F8F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93" y="1115581"/>
            <a:ext cx="9323294" cy="5330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0D68E-477D-47E9-957C-F9EB9D2C7271}"/>
              </a:ext>
            </a:extLst>
          </p:cNvPr>
          <p:cNvSpPr txBox="1"/>
          <p:nvPr/>
        </p:nvSpPr>
        <p:spPr>
          <a:xfrm>
            <a:off x="4286655" y="50459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AVL Map</a:t>
            </a:r>
          </a:p>
        </p:txBody>
      </p:sp>
    </p:spTree>
    <p:extLst>
      <p:ext uri="{BB962C8B-B14F-4D97-AF65-F5344CB8AC3E}">
        <p14:creationId xmlns:p14="http://schemas.microsoft.com/office/powerpoint/2010/main" val="183703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ED72BE-2F78-4DD7-B0A1-DCD0503B1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2ED2F-53D4-4F02-9E22-B969C5FC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51" y="643464"/>
            <a:ext cx="3785181" cy="5571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rwis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B46DA-4192-4674-8937-AB30DB58F739}"/>
              </a:ext>
            </a:extLst>
          </p:cNvPr>
          <p:cNvSpPr txBox="1"/>
          <p:nvPr/>
        </p:nvSpPr>
        <p:spPr>
          <a:xfrm>
            <a:off x="4616823" y="2613211"/>
            <a:ext cx="4421221" cy="12003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dirty="0">
                <a:cs typeface="Calibri"/>
              </a:rPr>
              <a:t>4 locations one in each corner of the county</a:t>
            </a:r>
            <a:endParaRPr lang="en-US">
              <a:cs typeface="Calibri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dirty="0">
                <a:cs typeface="Calibri"/>
              </a:rPr>
              <a:t>Air and surface temp</a:t>
            </a:r>
            <a:endParaRPr lang="en-US">
              <a:cs typeface="Calibri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dirty="0">
                <a:cs typeface="Calibri"/>
              </a:rPr>
              <a:t>Wind speed</a:t>
            </a:r>
            <a:endParaRPr lang="en-US">
              <a:cs typeface="Calibri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dirty="0">
                <a:cs typeface="Calibri"/>
              </a:rPr>
              <a:t>Surface condition – wet, dry, snow, or ice</a:t>
            </a:r>
            <a:endParaRPr lang="en-US">
              <a:cs typeface="Calibri"/>
            </a:endParaRPr>
          </a:p>
        </p:txBody>
      </p:sp>
      <p:pic>
        <p:nvPicPr>
          <p:cNvPr id="3" name="Picture 3" descr="A pole that has 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6AB8C09A-0178-40AF-B671-C9D69C20B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7" y="315863"/>
            <a:ext cx="3370730" cy="4455459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F435208-6B4A-4A51-A099-1C04F5DDF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29" y="4899379"/>
            <a:ext cx="11421034" cy="1837432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09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BCDE-35BB-46C9-8CD7-34468144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034926"/>
          </a:xfrm>
        </p:spPr>
        <p:txBody>
          <a:bodyPr/>
          <a:lstStyle/>
          <a:p>
            <a:pPr algn="ctr"/>
            <a:r>
              <a:rPr lang="en-US" dirty="0" err="1">
                <a:cs typeface="Calibri Light"/>
              </a:rPr>
              <a:t>gis</a:t>
            </a:r>
          </a:p>
        </p:txBody>
      </p:sp>
      <p:pic>
        <p:nvPicPr>
          <p:cNvPr id="3" name="Picture 3" descr="A truck driving down a road&#10;&#10;Description generated with very high confidence">
            <a:extLst>
              <a:ext uri="{FF2B5EF4-FFF2-40B4-BE49-F238E27FC236}">
                <a16:creationId xmlns:a16="http://schemas.microsoft.com/office/drawing/2014/main" id="{1594B0CD-AE80-4AC6-915A-D1005233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48" y="1594443"/>
            <a:ext cx="7709645" cy="49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0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8C78-8E87-463C-AD8F-9B9DF329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882526"/>
          </a:xfrm>
        </p:spPr>
        <p:txBody>
          <a:bodyPr/>
          <a:lstStyle/>
          <a:p>
            <a:pPr algn="ctr"/>
            <a:r>
              <a:rPr lang="en-US" dirty="0" err="1">
                <a:cs typeface="Calibri Light"/>
              </a:rPr>
              <a:t>PassAge</a:t>
            </a:r>
            <a:endParaRPr lang="en-US" dirty="0" err="1"/>
          </a:p>
        </p:txBody>
      </p:sp>
      <p:pic>
        <p:nvPicPr>
          <p:cNvPr id="3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0296450-43EC-4546-ABBC-139AA494A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488563"/>
            <a:ext cx="8471645" cy="4956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93BE4-1327-4A5E-A861-38F15D6C31F7}"/>
              </a:ext>
            </a:extLst>
          </p:cNvPr>
          <p:cNvSpPr txBox="1"/>
          <p:nvPr/>
        </p:nvSpPr>
        <p:spPr>
          <a:xfrm>
            <a:off x="7286016" y="5084704"/>
            <a:ext cx="307556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111D51"/>
                </a:solidFill>
                <a:hlinkClick r:id="rId3"/>
              </a:rPr>
              <a:t>www</a:t>
            </a:r>
            <a:r>
              <a:rPr lang="en-US" dirty="0">
                <a:solidFill>
                  <a:srgbClr val="111D51"/>
                </a:solidFill>
                <a:cs typeface="Calibri"/>
                <a:hlinkClick r:id="rId3"/>
              </a:rPr>
              <a:t>.lakecountypassage.com</a:t>
            </a:r>
          </a:p>
          <a:p>
            <a:pPr algn="ctr"/>
            <a:r>
              <a:rPr lang="en-US" dirty="0">
                <a:solidFill>
                  <a:srgbClr val="111D51"/>
                </a:solidFill>
                <a:cs typeface="Calibri"/>
              </a:rPr>
              <a:t>Active 6 AM- 7PM M-F</a:t>
            </a:r>
          </a:p>
        </p:txBody>
      </p:sp>
    </p:spTree>
    <p:extLst>
      <p:ext uri="{BB962C8B-B14F-4D97-AF65-F5344CB8AC3E}">
        <p14:creationId xmlns:p14="http://schemas.microsoft.com/office/powerpoint/2010/main" val="231378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D9383D-E7F4-44E9-8D38-CE7C2FD9B90A}"/>
              </a:ext>
            </a:extLst>
          </p:cNvPr>
          <p:cNvSpPr txBox="1"/>
          <p:nvPr/>
        </p:nvSpPr>
        <p:spPr>
          <a:xfrm>
            <a:off x="5593404" y="2681591"/>
            <a:ext cx="609600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"/>
              </a:rPr>
              <a:t>LCDOT winter maintenance by the numbers:​</a:t>
            </a:r>
          </a:p>
          <a:p>
            <a:r>
              <a:rPr lang="en-US" dirty="0">
                <a:cs typeface="Segoe UI"/>
              </a:rPr>
              <a:t>• 61 maintenance staff​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"/>
              </a:rPr>
              <a:t>• 7 temporary employees or snowbirds​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"/>
              </a:rPr>
              <a:t>• 26  plow routes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"/>
              </a:rPr>
              <a:t>• 3 spare plow trucks​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"/>
              </a:rPr>
              <a:t>• 847 Lane Miles​</a:t>
            </a:r>
          </a:p>
        </p:txBody>
      </p:sp>
      <p:pic>
        <p:nvPicPr>
          <p:cNvPr id="9" name="Picture 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4BF8C8E-0C34-4758-A6A6-F9D45E16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2" y="65857"/>
            <a:ext cx="5337242" cy="66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F7DC1-B826-4ED9-A7AF-066F7F3E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Environment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B0D2-320C-4EBE-BF43-52057ED6B0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Salt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Increase in Chloride levels in lakes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Liquids 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Keeping salt on the roads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Snow Fence 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Traditional snow fence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Living snow fence</a:t>
            </a:r>
          </a:p>
          <a:p>
            <a:pPr lvl="2">
              <a:buClr>
                <a:srgbClr val="FFFFFF"/>
              </a:buClr>
            </a:pPr>
            <a:r>
              <a:rPr lang="en-US" dirty="0">
                <a:cs typeface="Calibri"/>
              </a:rPr>
              <a:t>Corn</a:t>
            </a:r>
          </a:p>
          <a:p>
            <a:pPr lvl="2">
              <a:buClr>
                <a:srgbClr val="FFFFFF"/>
              </a:buClr>
            </a:pPr>
            <a:r>
              <a:rPr lang="en-US" dirty="0">
                <a:cs typeface="Calibri"/>
              </a:rPr>
              <a:t>Bushes or trees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EC9A9-248C-489E-9015-0D4A437F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5" y="2199576"/>
            <a:ext cx="4987226" cy="2791539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Facilities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Sweep residual salt after deliveries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Filtration basin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Monitoring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Health department has been monitoring chlorides leaving the DOT facility since 2014</a:t>
            </a:r>
          </a:p>
          <a:p>
            <a:pPr lvl="1">
              <a:buClr>
                <a:srgbClr val="FFFFFF"/>
              </a:buClr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09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sky, ground, tree&#10;&#10;Description generated with very high confidence">
            <a:extLst>
              <a:ext uri="{FF2B5EF4-FFF2-40B4-BE49-F238E27FC236}">
                <a16:creationId xmlns:a16="http://schemas.microsoft.com/office/drawing/2014/main" id="{73A92B2B-3E3D-4127-94A7-E49F46D3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64" y="522534"/>
            <a:ext cx="4052047" cy="4325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8834D-B33F-4304-AACF-CF24ED2FDC36}"/>
              </a:ext>
            </a:extLst>
          </p:cNvPr>
          <p:cNvSpPr txBox="1"/>
          <p:nvPr/>
        </p:nvSpPr>
        <p:spPr>
          <a:xfrm>
            <a:off x="5975230" y="2014268"/>
            <a:ext cx="42240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Snow fence </a:t>
            </a:r>
            <a:r>
              <a:rPr lang="en-US" dirty="0">
                <a:solidFill>
                  <a:srgbClr val="FFFFFF"/>
                </a:solidFill>
                <a:cs typeface="Calibri"/>
              </a:rPr>
              <a:t>and living snow fence is used to reduce drifting on the roads.  This results is less plowing and salt usage.</a:t>
            </a:r>
          </a:p>
        </p:txBody>
      </p:sp>
    </p:spTree>
    <p:extLst>
      <p:ext uri="{BB962C8B-B14F-4D97-AF65-F5344CB8AC3E}">
        <p14:creationId xmlns:p14="http://schemas.microsoft.com/office/powerpoint/2010/main" val="13940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grass, sky, outdoor, field&#10;&#10;Description generated with very high confidence">
            <a:extLst>
              <a:ext uri="{FF2B5EF4-FFF2-40B4-BE49-F238E27FC236}">
                <a16:creationId xmlns:a16="http://schemas.microsoft.com/office/drawing/2014/main" id="{C0B566D0-9406-48C4-8181-7F6F25933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3" r="2" b="2"/>
          <a:stretch/>
        </p:blipFill>
        <p:spPr>
          <a:xfrm>
            <a:off x="4117" y="10"/>
            <a:ext cx="5036086" cy="4138254"/>
          </a:xfrm>
          <a:custGeom>
            <a:avLst/>
            <a:gdLst>
              <a:gd name="connsiteX0" fmla="*/ 0 w 6766273"/>
              <a:gd name="connsiteY0" fmla="*/ 0 h 5545722"/>
              <a:gd name="connsiteX1" fmla="*/ 6576149 w 6766273"/>
              <a:gd name="connsiteY1" fmla="*/ 0 h 5545722"/>
              <a:gd name="connsiteX2" fmla="*/ 6631498 w 6766273"/>
              <a:gd name="connsiteY2" fmla="*/ 194912 h 5545722"/>
              <a:gd name="connsiteX3" fmla="*/ 6766273 w 6766273"/>
              <a:gd name="connsiteY3" fmla="*/ 1264785 h 5545722"/>
              <a:gd name="connsiteX4" fmla="*/ 2485336 w 6766273"/>
              <a:gd name="connsiteY4" fmla="*/ 5545722 h 5545722"/>
              <a:gd name="connsiteX5" fmla="*/ 91824 w 6766273"/>
              <a:gd name="connsiteY5" fmla="*/ 4814605 h 5545722"/>
              <a:gd name="connsiteX6" fmla="*/ 0 w 6766273"/>
              <a:gd name="connsiteY6" fmla="*/ 4749308 h 554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273" h="5545722">
                <a:moveTo>
                  <a:pt x="0" y="0"/>
                </a:moveTo>
                <a:lnTo>
                  <a:pt x="6576149" y="0"/>
                </a:lnTo>
                <a:lnTo>
                  <a:pt x="6631498" y="194912"/>
                </a:lnTo>
                <a:cubicBezTo>
                  <a:pt x="6719480" y="536872"/>
                  <a:pt x="6766273" y="895364"/>
                  <a:pt x="6766273" y="1264785"/>
                </a:cubicBezTo>
                <a:cubicBezTo>
                  <a:pt x="6766273" y="3629081"/>
                  <a:pt x="4849632" y="5545722"/>
                  <a:pt x="2485336" y="5545722"/>
                </a:cubicBezTo>
                <a:cubicBezTo>
                  <a:pt x="1598725" y="5545722"/>
                  <a:pt x="775066" y="5276195"/>
                  <a:pt x="91824" y="4814605"/>
                </a:cubicBezTo>
                <a:lnTo>
                  <a:pt x="0" y="4749308"/>
                </a:ln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  <a:effectLst>
            <a:outerShdw blurRad="254000" algn="tl" rotWithShape="0">
              <a:prstClr val="black">
                <a:alpha val="43000"/>
              </a:prstClr>
            </a:outerShdw>
          </a:effectLst>
        </p:spPr>
      </p:pic>
      <p:pic>
        <p:nvPicPr>
          <p:cNvPr id="2" name="Picture 2" descr="A snow covered road&#10;&#10;Description generated with very high confidence">
            <a:extLst>
              <a:ext uri="{FF2B5EF4-FFF2-40B4-BE49-F238E27FC236}">
                <a16:creationId xmlns:a16="http://schemas.microsoft.com/office/drawing/2014/main" id="{0208F6FE-A4EA-4E6A-8AFA-B82EC4470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9" r="23706" b="1"/>
          <a:stretch/>
        </p:blipFill>
        <p:spPr>
          <a:xfrm>
            <a:off x="688367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  <a:effectLst>
            <a:outerShdw blurRad="254000" algn="tl" rotWithShape="0">
              <a:prstClr val="black">
                <a:alpha val="43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BB363D-7BE8-4578-9DA2-987D5EE989A6}"/>
              </a:ext>
            </a:extLst>
          </p:cNvPr>
          <p:cNvSpPr txBox="1"/>
          <p:nvPr/>
        </p:nvSpPr>
        <p:spPr>
          <a:xfrm>
            <a:off x="6807741" y="3962400"/>
            <a:ext cx="365111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18276C"/>
                </a:solidFill>
              </a:rPr>
              <a:t>12 rows of corn</a:t>
            </a:r>
            <a:r>
              <a:rPr lang="en-US" dirty="0">
                <a:solidFill>
                  <a:srgbClr val="18276C"/>
                </a:solidFill>
                <a:cs typeface="Calibri"/>
              </a:rPr>
              <a:t> 4,300 ft.</a:t>
            </a:r>
            <a:endParaRPr lang="en-US" dirty="0" err="1">
              <a:cs typeface="Calibri"/>
            </a:endParaRPr>
          </a:p>
          <a:p>
            <a:pPr algn="ctr"/>
            <a:r>
              <a:rPr lang="en-US" dirty="0">
                <a:solidFill>
                  <a:srgbClr val="18276C"/>
                </a:solidFill>
                <a:cs typeface="Calibri"/>
              </a:rPr>
              <a:t>2014 and 2016</a:t>
            </a:r>
          </a:p>
          <a:p>
            <a:pPr algn="ctr"/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F0334-C373-4FFC-A1C2-093E718E2698}"/>
              </a:ext>
            </a:extLst>
          </p:cNvPr>
          <p:cNvSpPr txBox="1"/>
          <p:nvPr/>
        </p:nvSpPr>
        <p:spPr>
          <a:xfrm>
            <a:off x="322633" y="2843719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Row of bushes incorporated as part of 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construction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E52C8-AC56-4F90-BE0D-6E1679980907}"/>
              </a:ext>
            </a:extLst>
          </p:cNvPr>
          <p:cNvSpPr txBox="1"/>
          <p:nvPr/>
        </p:nvSpPr>
        <p:spPr>
          <a:xfrm>
            <a:off x="3667431" y="3769851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Living snow fence</a:t>
            </a:r>
          </a:p>
        </p:txBody>
      </p:sp>
    </p:spTree>
    <p:extLst>
      <p:ext uri="{BB962C8B-B14F-4D97-AF65-F5344CB8AC3E}">
        <p14:creationId xmlns:p14="http://schemas.microsoft.com/office/powerpoint/2010/main" val="183633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19530-C203-44D0-9FD1-5D473F87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Filtration basin</a:t>
            </a:r>
          </a:p>
        </p:txBody>
      </p:sp>
      <p:pic>
        <p:nvPicPr>
          <p:cNvPr id="13" name="Picture 13" descr="A house with a grass field&#10;&#10;Description generated with very high confidence">
            <a:extLst>
              <a:ext uri="{FF2B5EF4-FFF2-40B4-BE49-F238E27FC236}">
                <a16:creationId xmlns:a16="http://schemas.microsoft.com/office/drawing/2014/main" id="{7C2485D4-500C-41CB-B0D3-CD62801D69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F381A-8641-4FBE-B47F-A2B401316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/>
              <a:t>The basin was constructed by a DOT labor crew using an engineered soil made up of sand, topsoil, compost, and gypsum.  The water flows through the ditch and the chlorides are attracted to the soil.</a:t>
            </a:r>
          </a:p>
        </p:txBody>
      </p:sp>
    </p:spTree>
    <p:extLst>
      <p:ext uri="{BB962C8B-B14F-4D97-AF65-F5344CB8AC3E}">
        <p14:creationId xmlns:p14="http://schemas.microsoft.com/office/powerpoint/2010/main" val="1400533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2476583-CC33-45CE-B51B-215B5673C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5CB97-19DD-4E45-A700-94CB36910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7" y="531278"/>
            <a:ext cx="3211517" cy="5292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rgbClr val="FFFFFF"/>
                </a:solidFill>
              </a:rPr>
              <a:t>Chloride Monitoring</a:t>
            </a: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60390A0D-D19B-43CC-A8AC-A26BF6F41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230550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8480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C48D7-8666-4898-B56F-CD3D0837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APWa excellence in snow and ice</a:t>
            </a:r>
          </a:p>
        </p:txBody>
      </p:sp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 descr="A picture containing sitting, indoor, table, wall&#10;&#10;Description generated with high confidence">
            <a:extLst>
              <a:ext uri="{FF2B5EF4-FFF2-40B4-BE49-F238E27FC236}">
                <a16:creationId xmlns:a16="http://schemas.microsoft.com/office/drawing/2014/main" id="{A54A2AC6-1BEF-465C-BAF8-5A1B811A8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68" y="1731777"/>
            <a:ext cx="3454975" cy="46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4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6EF9-D66F-424E-98FA-BB526861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37F9-3C12-452F-A03C-07D5883091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Annual snow and ice plan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Routes and assignments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Equipment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Callout procedures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Operational guidelines</a:t>
            </a:r>
          </a:p>
          <a:p>
            <a:pPr lvl="1">
              <a:buClr>
                <a:srgbClr val="FFFFFF"/>
              </a:buClr>
            </a:pPr>
            <a:endParaRPr lang="en-US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56419-37DC-4E4B-A596-435154BA2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206682"/>
          </a:xfrm>
        </p:spPr>
        <p:txBody>
          <a:bodyPr/>
          <a:lstStyle/>
          <a:p>
            <a:r>
              <a:rPr lang="en-US" dirty="0">
                <a:cs typeface="Calibri"/>
              </a:rPr>
              <a:t>Adding a route or route adjustments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Additional lane miles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Construction zones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Replace equipment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Calibri"/>
              </a:rPr>
              <a:t>Plow truck life cycle 13-15 years</a:t>
            </a:r>
          </a:p>
        </p:txBody>
      </p:sp>
    </p:spTree>
    <p:extLst>
      <p:ext uri="{BB962C8B-B14F-4D97-AF65-F5344CB8AC3E}">
        <p14:creationId xmlns:p14="http://schemas.microsoft.com/office/powerpoint/2010/main" val="2178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C932-666A-4A16-AA9A-8874A14C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facilities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DC2C5-1C75-4F6E-BBAB-56C3E281F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2456829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Salt domes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Blending building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Truck Barn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Heavy Duty Shop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Truck wash</a:t>
            </a:r>
            <a:endParaRPr lang="en-US" dirty="0"/>
          </a:p>
          <a:p>
            <a:pPr marL="0" indent="0">
              <a:buClr>
                <a:srgbClr val="FFFFFF"/>
              </a:buClr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44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he roof of a building&#10;&#10;Description generated with very high confidence">
            <a:extLst>
              <a:ext uri="{FF2B5EF4-FFF2-40B4-BE49-F238E27FC236}">
                <a16:creationId xmlns:a16="http://schemas.microsoft.com/office/drawing/2014/main" id="{DBFB54F2-EAD6-4D8F-8113-D922E5615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0" r="8454" b="-398"/>
          <a:stretch/>
        </p:blipFill>
        <p:spPr>
          <a:xfrm>
            <a:off x="6262519" y="648079"/>
            <a:ext cx="5251637" cy="3486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6A68F3-5CD2-4CC4-9AA1-26CF606915FD}"/>
              </a:ext>
            </a:extLst>
          </p:cNvPr>
          <p:cNvSpPr txBox="1"/>
          <p:nvPr/>
        </p:nvSpPr>
        <p:spPr>
          <a:xfrm>
            <a:off x="7252698" y="4696061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West Salt Dome</a:t>
            </a:r>
            <a:endParaRPr lang="en-US"/>
          </a:p>
          <a:p>
            <a:pPr algn="ctr"/>
            <a:r>
              <a:rPr lang="en-US" sz="2000" dirty="0">
                <a:cs typeface="Calibri"/>
              </a:rPr>
              <a:t>Capacity 11,000 tons</a:t>
            </a:r>
            <a:endParaRPr lang="en-US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2" name="Picture 2" descr="A train is parked on the side of a building&#10;&#10;Description generated with high confidence">
            <a:extLst>
              <a:ext uri="{FF2B5EF4-FFF2-40B4-BE49-F238E27FC236}">
                <a16:creationId xmlns:a16="http://schemas.microsoft.com/office/drawing/2014/main" id="{ECBB22CC-8C03-49D8-BBED-61F18A2AC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5" y="642735"/>
            <a:ext cx="4679576" cy="3509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93919-53F0-4C97-9605-05667358C012}"/>
              </a:ext>
            </a:extLst>
          </p:cNvPr>
          <p:cNvSpPr txBox="1"/>
          <p:nvPr/>
        </p:nvSpPr>
        <p:spPr>
          <a:xfrm>
            <a:off x="1301424" y="4751053"/>
            <a:ext cx="27432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East Salt Dome</a:t>
            </a:r>
            <a:endParaRPr lang="en-US" sz="2000" dirty="0">
              <a:cs typeface="Calibri"/>
            </a:endParaRPr>
          </a:p>
          <a:p>
            <a:pPr algn="ctr"/>
            <a:r>
              <a:rPr lang="en-US" sz="2000" dirty="0">
                <a:cs typeface="Calibri"/>
              </a:rPr>
              <a:t>Capacity 9,000 tons</a:t>
            </a:r>
          </a:p>
        </p:txBody>
      </p:sp>
    </p:spTree>
    <p:extLst>
      <p:ext uri="{BB962C8B-B14F-4D97-AF65-F5344CB8AC3E}">
        <p14:creationId xmlns:p14="http://schemas.microsoft.com/office/powerpoint/2010/main" val="308587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ky, outdoor, building, ground&#10;&#10;Description generated with very high confidence">
            <a:extLst>
              <a:ext uri="{FF2B5EF4-FFF2-40B4-BE49-F238E27FC236}">
                <a16:creationId xmlns:a16="http://schemas.microsoft.com/office/drawing/2014/main" id="{5C464012-7261-4DCA-B1FD-C7119C65B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38" y="278129"/>
            <a:ext cx="8385242" cy="3379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1C2CC-221B-4269-BBE2-0FF71C3A0243}"/>
              </a:ext>
            </a:extLst>
          </p:cNvPr>
          <p:cNvSpPr txBox="1"/>
          <p:nvPr/>
        </p:nvSpPr>
        <p:spPr>
          <a:xfrm>
            <a:off x="4019580" y="3846121"/>
            <a:ext cx="4032114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6 tanks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4 fill stations</a:t>
            </a:r>
          </a:p>
          <a:p>
            <a:r>
              <a:rPr lang="en-US" sz="2000" dirty="0">
                <a:cs typeface="Calibri"/>
              </a:rPr>
              <a:t>Building – brine maker and pumps</a:t>
            </a:r>
          </a:p>
        </p:txBody>
      </p:sp>
      <p:pic>
        <p:nvPicPr>
          <p:cNvPr id="2" name="Picture 2" descr="A truck is parked in front of a building&#10;&#10;Description generated with high confidence">
            <a:extLst>
              <a:ext uri="{FF2B5EF4-FFF2-40B4-BE49-F238E27FC236}">
                <a16:creationId xmlns:a16="http://schemas.microsoft.com/office/drawing/2014/main" id="{1C971C5E-E90F-4388-BB4F-5B14CB838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5" y="4202881"/>
            <a:ext cx="2743200" cy="2057400"/>
          </a:xfrm>
          <a:prstGeom prst="rect">
            <a:avLst/>
          </a:prstGeom>
        </p:spPr>
      </p:pic>
      <p:pic>
        <p:nvPicPr>
          <p:cNvPr id="5" name="Picture 6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3DA45D3B-6410-493F-9274-F14927416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00" y="416191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56EC1-24B4-47E3-8F51-313D1F60C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348" y="972574"/>
            <a:ext cx="3468976" cy="1828800"/>
          </a:xfrm>
        </p:spPr>
        <p:txBody>
          <a:bodyPr>
            <a:normAutofit/>
          </a:bodyPr>
          <a:lstStyle/>
          <a:p>
            <a:r>
              <a:rPr lang="en-US" sz="2000" dirty="0">
                <a:cs typeface="Calibri"/>
              </a:rPr>
              <a:t>Truck Barn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9" name="Picture 9" descr="A picture containing indoor, building, ceiling&#10;&#10;Description generated with very high confidence">
            <a:extLst>
              <a:ext uri="{FF2B5EF4-FFF2-40B4-BE49-F238E27FC236}">
                <a16:creationId xmlns:a16="http://schemas.microsoft.com/office/drawing/2014/main" id="{7B43BD74-F482-4605-8963-B9331E063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433" y="968496"/>
            <a:ext cx="7495456" cy="46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2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62812-4448-44CC-A8A9-4FA3A51D5372}"/>
              </a:ext>
            </a:extLst>
          </p:cNvPr>
          <p:cNvSpPr txBox="1"/>
          <p:nvPr/>
        </p:nvSpPr>
        <p:spPr>
          <a:xfrm>
            <a:off x="1032933" y="4538133"/>
            <a:ext cx="10127192" cy="9313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0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Heavy Duty Shop</a:t>
            </a:r>
          </a:p>
        </p:txBody>
      </p:sp>
      <p:pic>
        <p:nvPicPr>
          <p:cNvPr id="5" name="Picture 5" descr="A picture containing building, person, indoor, ground&#10;&#10;Description generated with high confidence">
            <a:extLst>
              <a:ext uri="{FF2B5EF4-FFF2-40B4-BE49-F238E27FC236}">
                <a16:creationId xmlns:a16="http://schemas.microsoft.com/office/drawing/2014/main" id="{B65B6071-FA93-4667-9C44-A759C26D1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97" r="1" b="29029"/>
          <a:stretch/>
        </p:blipFill>
        <p:spPr>
          <a:xfrm>
            <a:off x="922867" y="645517"/>
            <a:ext cx="10346266" cy="373816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32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D407A2-5835-462F-9497-60AA9496DA73}"/>
              </a:ext>
            </a:extLst>
          </p:cNvPr>
          <p:cNvSpPr txBox="1"/>
          <p:nvPr/>
        </p:nvSpPr>
        <p:spPr>
          <a:xfrm>
            <a:off x="1032933" y="4538133"/>
            <a:ext cx="10127192" cy="9313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0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Truck Wash</a:t>
            </a:r>
          </a:p>
        </p:txBody>
      </p:sp>
      <p:pic>
        <p:nvPicPr>
          <p:cNvPr id="3" name="Picture 3" descr="A picture containing building, ground, outdoor, ceiling&#10;&#10;Description generated with very high confidence">
            <a:extLst>
              <a:ext uri="{FF2B5EF4-FFF2-40B4-BE49-F238E27FC236}">
                <a16:creationId xmlns:a16="http://schemas.microsoft.com/office/drawing/2014/main" id="{CD43E890-60F4-462C-890A-7C4C605D8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64" r="1" b="24063"/>
          <a:stretch/>
        </p:blipFill>
        <p:spPr>
          <a:xfrm>
            <a:off x="922867" y="645517"/>
            <a:ext cx="10346266" cy="373816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688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Celestial</vt:lpstr>
      <vt:lpstr>Lake county dot  snow and ice operations</vt:lpstr>
      <vt:lpstr>PowerPoint Presentation</vt:lpstr>
      <vt:lpstr>Planning</vt:lpstr>
      <vt:lpstr>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Trucks and equipment</vt:lpstr>
      <vt:lpstr>PowerPoint Presentation</vt:lpstr>
      <vt:lpstr>PowerPoint Presentation</vt:lpstr>
      <vt:lpstr>PowerPoint Presentation</vt:lpstr>
      <vt:lpstr>technology</vt:lpstr>
      <vt:lpstr>PowerPoint Presentation</vt:lpstr>
      <vt:lpstr>PowerPoint Presentation</vt:lpstr>
      <vt:lpstr>rwis</vt:lpstr>
      <vt:lpstr>gis</vt:lpstr>
      <vt:lpstr>PassAge</vt:lpstr>
      <vt:lpstr>Environment</vt:lpstr>
      <vt:lpstr>PowerPoint Presentation</vt:lpstr>
      <vt:lpstr>PowerPoint Presentation</vt:lpstr>
      <vt:lpstr>Filtration basin</vt:lpstr>
      <vt:lpstr>Chloride Monitoring</vt:lpstr>
      <vt:lpstr>APWa excellence in snow and 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16</cp:revision>
  <dcterms:created xsi:type="dcterms:W3CDTF">2014-09-12T02:08:24Z</dcterms:created>
  <dcterms:modified xsi:type="dcterms:W3CDTF">2018-08-08T20:28:17Z</dcterms:modified>
</cp:coreProperties>
</file>