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65" r:id="rId3"/>
    <p:sldId id="289" r:id="rId4"/>
    <p:sldId id="258" r:id="rId5"/>
    <p:sldId id="259" r:id="rId6"/>
    <p:sldId id="260" r:id="rId7"/>
    <p:sldId id="257" r:id="rId8"/>
    <p:sldId id="261" r:id="rId9"/>
    <p:sldId id="286" r:id="rId10"/>
    <p:sldId id="275" r:id="rId11"/>
    <p:sldId id="290" r:id="rId12"/>
    <p:sldId id="291" r:id="rId13"/>
    <p:sldId id="293" r:id="rId14"/>
    <p:sldId id="294" r:id="rId15"/>
    <p:sldId id="295" r:id="rId16"/>
    <p:sldId id="292" r:id="rId17"/>
    <p:sldId id="273" r:id="rId18"/>
    <p:sldId id="296" r:id="rId19"/>
    <p:sldId id="299" r:id="rId20"/>
    <p:sldId id="280" r:id="rId21"/>
    <p:sldId id="302" r:id="rId22"/>
    <p:sldId id="303" r:id="rId23"/>
    <p:sldId id="300" r:id="rId24"/>
    <p:sldId id="305" r:id="rId25"/>
    <p:sldId id="301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3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6754F-7ACE-40DA-B922-E6A8A9731A0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1ACA8-BA1A-425E-BB36-02934EFE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1ACA8-BA1A-425E-BB36-02934EFE49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5" y="274642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2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4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4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C1914B6-1039-460E-9EF3-EEE76C4579BA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495DAC4-3F10-4726-86DF-6DD838C34C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0"/>
            <a:ext cx="915878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4953000"/>
            <a:ext cx="7772400" cy="1829761"/>
          </a:xfrm>
        </p:spPr>
        <p:txBody>
          <a:bodyPr/>
          <a:lstStyle/>
          <a:p>
            <a:r>
              <a:rPr lang="en-US" dirty="0" smtClean="0"/>
              <a:t>North Mill Creek Restoration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6666" r="14747" b="12989"/>
          <a:stretch/>
        </p:blipFill>
        <p:spPr>
          <a:xfrm>
            <a:off x="4038600" y="-17067"/>
            <a:ext cx="5102772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1" y="228600"/>
            <a:ext cx="3702269" cy="1143000"/>
          </a:xfrm>
        </p:spPr>
        <p:txBody>
          <a:bodyPr/>
          <a:lstStyle/>
          <a:p>
            <a:r>
              <a:rPr lang="en-US" dirty="0" smtClean="0"/>
              <a:t>Phase I</a:t>
            </a:r>
            <a:endParaRPr 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304800" y="1503093"/>
            <a:ext cx="3581400" cy="5126307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Aft>
                <a:spcPts val="1800"/>
              </a:spcAft>
            </a:pPr>
            <a:r>
              <a:rPr lang="en-US" sz="2600" dirty="0" smtClean="0"/>
              <a:t>Partial lake draining</a:t>
            </a:r>
          </a:p>
          <a:p>
            <a:pPr>
              <a:spcAft>
                <a:spcPts val="1800"/>
              </a:spcAft>
            </a:pPr>
            <a:r>
              <a:rPr lang="en-US" sz="2600" dirty="0" smtClean="0"/>
              <a:t>Coffer dam to control lake elevation</a:t>
            </a:r>
          </a:p>
          <a:p>
            <a:pPr>
              <a:spcAft>
                <a:spcPts val="1800"/>
              </a:spcAft>
            </a:pPr>
            <a:r>
              <a:rPr lang="en-US" sz="2600" dirty="0" smtClean="0"/>
              <a:t>4500 Ft of Channel</a:t>
            </a:r>
          </a:p>
          <a:p>
            <a:pPr>
              <a:spcAft>
                <a:spcPts val="1800"/>
              </a:spcAft>
            </a:pPr>
            <a:r>
              <a:rPr lang="en-US" sz="2600" dirty="0" smtClean="0"/>
              <a:t>14- acre lake to catch sediment</a:t>
            </a:r>
          </a:p>
          <a:p>
            <a:pPr>
              <a:spcAft>
                <a:spcPts val="1800"/>
              </a:spcAft>
            </a:pPr>
            <a:r>
              <a:rPr lang="en-US" sz="2600" dirty="0" smtClean="0"/>
              <a:t>Seeding of new floodplain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1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U:\Sites\Ethel's Woods\NRD\Projects\NorthMillCreekRest_Many\Contracts\Construction\Pictures\Oct15_2014_FishRelocation\IMG_0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1" y="0"/>
            <a:ext cx="46735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:\Sites\Ethel's Woods\NRD\Projects\NorthMillCreekRest_Many\Contracts\Construction\Pictures\July21_2015_FishRelocation\IMG_1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61933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U:\Sites\Ethel's Woods\NRD\Projects\NorthMillCreekRest_Many\Contracts\Construction\Pictures\Oct15_2014_FishRelocation\IMG_0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33" y="3352799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:\Sites\Ethel's Woods\NRD\Projects\NorthMillCreekRest_Many\Contracts\Construction\Pictures\Oct15_2014_FishRelocation\IMG_05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4" y="2971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U:\Sites\Ethel's Woods\NRD\Projects\NorthMillCreekRest_Many\Contracts\Construction\Pictures\Aug4_2015_MusselRelocation\IMG_1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6004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U:\Sites\Ethel's Woods\NRD\Projects\NorthMillCreekRest_Many\Contracts\Construction\Pictures\Aug4_2015_MusselRelocation\IMG_42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37548"/>
          <a:stretch/>
        </p:blipFill>
        <p:spPr bwMode="auto">
          <a:xfrm>
            <a:off x="0" y="4190999"/>
            <a:ext cx="5257800" cy="28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U:\Sites\Ethel's Woods\NRD\Projects\NorthMillCreekRest_Many\Contracts\Construction\Pictures\Aug4_2015_MusselRelocation\IMG_1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U:\Sites\Ethel's Woods\NRD\Projects\NorthMillCreekRest_Many\Contracts\Construction\Pictures\Aug4_2015_MusselRelocation\IMG_42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:\Sites\Ethel's Woods\NRD\Projects\NorthMillCreekRest_Many\Contracts\Construction\Pictures\Oct13_2014\IMG_0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67" y="0"/>
            <a:ext cx="49403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:\Sites\Ethel's Woods\NRD\Projects\NorthMillCreekRest_Many\Contracts\Construction\Pictures\Oct2_2014\IMG_0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Sites\Ethel's Woods\NRD\Projects\NorthMillCreekRest_Many\Contracts\Construction\Pictures\Oct17_2014\IMG_0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3505200"/>
            <a:ext cx="4536016" cy="34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Sites\Ethel's Woods\NRD\Projects\NorthMillCreekRest_Many\Contracts\Construction\Pictures\Sept4_2014\20140904_102520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3679825"/>
            <a:ext cx="4652433" cy="261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Sites\Ethel's Woods\NRD\Projects\NorthMillCreekRest_Many\Contracts\Construction\Pictures\Nov7_2014\IMG_0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4" y="-3048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U:\Sites\Ethel's Woods\NRD\Projects\NorthMillCreekRest_Many\Contracts\Construction\Pictures\Nov7_2014\IMG_0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:\Sites\Ethel's Woods\NRD\Projects\NorthMillCreekRest_Many\Contracts\Construction\Pictures\Nov17_2014\IMG_0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8" y="3352800"/>
            <a:ext cx="4696177" cy="35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:\Sites\Ethel's Woods\NRD\Projects\NorthMillCreekRest_Many\Contracts\Construction\Pictures\Dec8_2014\IMG_06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10" y="3503082"/>
            <a:ext cx="4473224" cy="3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Sites\Ethel's Woods\NRD\Projects\NorthMillCreekRest_Many\Contracts\ConstructionPhaseI\Pictures\July27_2016Drone\1-Ethel's Woo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9759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Sites\Ethel's Woods\NRD\Projects\NorthMillCreekRest_Many\Contracts\ConstructionPhaseI\Pictures\July27_2016Drone\ETWO-20160727-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4"/>
            <a:ext cx="5334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Sites\Ethel's Woods\NRD\Projects\NorthMillCreekRest_Many\Contracts\ConstructionPhaseI\Pictures\July27_2016Drone\ETWO-20160727-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990169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Sites\Ethel's Woods\NRD\Projects\NorthMillCreekRest_Many\Contracts\ConstructionPhaseI\Pictures\July27_2016Drone\ETWO-20160727-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19" y="457200"/>
            <a:ext cx="379306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Sites\Ethel's Woods\NRD\Projects\NorthMillCreekRest_Many\Contracts\ConstructionPhaseI\Pictures\July27_2016Drone\ETWO-20160727-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61607"/>
            <a:ext cx="6749143" cy="37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U:\Sites\Ethel's Woods\NRD\Projects\NorthMillCreekRest_Many\Contracts\ConstructionPhaseI\Pictures\July27_2016Drone\ETWO-20160727-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" y="0"/>
            <a:ext cx="541866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smussenPROP.jpg"/>
          <p:cNvPicPr>
            <a:picLocks noChangeAspect="1"/>
          </p:cNvPicPr>
          <p:nvPr/>
        </p:nvPicPr>
        <p:blipFill>
          <a:blip r:embed="rId2"/>
          <a:srcRect r="3333" b="1321"/>
          <a:stretch>
            <a:fillRect/>
          </a:stretch>
        </p:blipFill>
        <p:spPr>
          <a:xfrm rot="5400000">
            <a:off x="-1241073" y="1227936"/>
            <a:ext cx="6875470" cy="441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</a:t>
            </a:r>
            <a:r>
              <a:rPr lang="en-US" dirty="0" smtClean="0"/>
              <a:t>rain remaining 14 acres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Create pool &amp; riffles stream channel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Address eroded slopes and dam face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Diversify floodplain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Remove concrete spillway &amp; coffer dam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Remove north low-head dam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8200" y="249620"/>
            <a:ext cx="4114800" cy="1143000"/>
          </a:xfrm>
        </p:spPr>
        <p:txBody>
          <a:bodyPr/>
          <a:lstStyle/>
          <a:p>
            <a:r>
              <a:rPr lang="en-US" dirty="0" smtClean="0"/>
              <a:t>Phase II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Sites\Ethel's Woods\NRD\Projects\NorthMillCreekRest_Many\Contracts\Engineering\PhaseIIConstrucion\BiddingDocs\North Mill Creek_Issued for Review_20170609(1)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381000"/>
            <a:ext cx="9178927" cy="61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U:\Sites\Ethel's Woods\NRD\Projects\NorthMillCreekRest_Many\Contracts\Engineering\PhaseIIConstrucion\BiddingDocs\North Mill Creek_PlanSet_20170629 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Sites\Ethel's Woods\NRD\Projects\NorthMillCreekRest_Many\Contracts\Engineering\PhaseIIConstrucion\BiddingDocs\North Mill Creek_PlanSet_20170629 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7169" r="58130" b="39574"/>
          <a:stretch/>
        </p:blipFill>
        <p:spPr bwMode="auto">
          <a:xfrm>
            <a:off x="5722690" y="3388453"/>
            <a:ext cx="2336334" cy="15123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62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599"/>
            <a:ext cx="5495982" cy="64138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68592" y="1371600"/>
            <a:ext cx="42389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2" y="838200"/>
            <a:ext cx="2971800" cy="4525962"/>
          </a:xfrm>
        </p:spPr>
        <p:txBody>
          <a:bodyPr>
            <a:normAutofit/>
          </a:bodyPr>
          <a:lstStyle/>
          <a:p>
            <a:r>
              <a:rPr lang="en-US" dirty="0" smtClean="0"/>
              <a:t>Project Location: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Ethel’s Woods Forest Preserve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U:\Sites\Ethel's Woods\NRD\Projects\NorthMillCreekRest_Many\Contracts\ConstructionPhaseI\Pictures\low head d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Sites\Ethel's Woods\NRD\Projects\NorthMillCreekRest_Many\Contracts\ConstructionPhaseII\Pictures\IMG_05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/>
          <a:stretch/>
        </p:blipFill>
        <p:spPr bwMode="auto">
          <a:xfrm>
            <a:off x="4897968" y="4005942"/>
            <a:ext cx="4246032" cy="28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Sites\Ethel's Woods\NRD\Projects\NorthMillCreekRest_Many\Contracts\ConstructionPhaseII\Pictures\IMG_0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Sites\Ethel's Woods\NRD\Projects\NorthMillCreekRest_Many\Contracts\ConstructionPhaseII\Pictures\IMG_0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U:\Sites\Ethel's Woods\NRD\Projects\NorthMillCreekRest_Many\Contracts\ConstructionPhaseII\Pictures\IMG_02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:\Sites\Ethel's Woods\NRD\Projects\NorthMillCreekRest_Many\Contracts\ConstructionPhaseII\Pictures\IMG_0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24262"/>
            <a:ext cx="4286250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8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U:\Sites\Ethel's Woods\NRD\Projects\NorthMillCreekRest_Many\Contracts\ConstructionPhaseII\Pictures\IMG_0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04800"/>
            <a:ext cx="44005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:\Sites\Ethel's Woods\NRD\Projects\NorthMillCreekRest_Many\Contracts\ConstructionPhaseII\Pictures\IMG_0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5212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SPRING BROOK SPEC\Pictures\IMGP0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0413"/>
            <a:ext cx="4743450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58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Sites\Ethel's Woods\NRD\Projects\NorthMillCreekRest_Many\Contracts\ConstructionPhaseII\Pictures\EPSG3857_Date20180317_Lat42.448303_Lon-88.001249_Mpp0.149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4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46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:\Sites\Ethel's Woods\NRD\Projects\NorthMillCreekRest_Many\Contracts\ConstructionPhaseII\Pictures\IMG_0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:\Sites\Ethel's Woods\NRD\Projects\NorthMillCreekRest_Many\Contracts\ConstructionPhaseII\Pictures\IMG_0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:\Sites\Ethel's Woods\NRD\Projects\NorthMillCreekRest_Many\Contracts\ConstructionPhaseII\Pictures\IMG_1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086100"/>
            <a:ext cx="50419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95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Sites\Ethel's Woods\NRD\Projects\NorthMillCreekRest_Many\Contracts\ConstructionPhaseII\Pictures\IMG_1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1"/>
            <a:ext cx="49149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U:\Sites\Ethel's Woods\NRD\Projects\NorthMillCreekRest_Many\Contracts\ConstructionPhaseII\Pictures\IMG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:\Sites\Ethel's Woods\NRD\Projects\NorthMillCreekRest_Many\Contracts\ConstructionPhaseII\Pictures\IMG_1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969419"/>
            <a:ext cx="5184775" cy="38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:\SPRING BROOK SPEC\Pictures\IMGP1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924300"/>
            <a:ext cx="39497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52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 Mill Creek Channel Restoration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447800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Phase I</a:t>
            </a:r>
          </a:p>
          <a:p>
            <a:endParaRPr lang="en-US" dirty="0" smtClean="0"/>
          </a:p>
          <a:p>
            <a:pPr algn="ctr"/>
            <a:r>
              <a:rPr lang="en-US" sz="2000" dirty="0" smtClean="0"/>
              <a:t>Total Cost $1M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Funding Assistance</a:t>
            </a:r>
          </a:p>
          <a:p>
            <a:pPr algn="ctr"/>
            <a:r>
              <a:rPr lang="en-US" sz="2000" dirty="0" smtClean="0"/>
              <a:t>$472K</a:t>
            </a:r>
          </a:p>
          <a:p>
            <a:pPr algn="ctr"/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319 Grant from U.S. Environmental Protection Agency &amp; Illinois Environmental Protection Agency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1465385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Phase I</a:t>
            </a:r>
            <a:r>
              <a:rPr lang="en-US" sz="2800" b="1" dirty="0"/>
              <a:t>I</a:t>
            </a:r>
            <a:endParaRPr lang="en-US" sz="2800" b="1" dirty="0" smtClean="0"/>
          </a:p>
          <a:p>
            <a:endParaRPr lang="en-US" dirty="0" smtClean="0"/>
          </a:p>
          <a:p>
            <a:pPr algn="ctr"/>
            <a:r>
              <a:rPr lang="en-US" sz="2000" dirty="0" smtClean="0"/>
              <a:t>Total Cost $4M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Funding Assistance</a:t>
            </a:r>
          </a:p>
          <a:p>
            <a:pPr algn="ctr"/>
            <a:r>
              <a:rPr lang="en-US" sz="2000" dirty="0" smtClean="0"/>
              <a:t>$1M</a:t>
            </a:r>
          </a:p>
          <a:p>
            <a:pPr algn="ctr"/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319 Grant from U.S. Environmental Protection Agency &amp; Illinois Environmental Protection Agency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5620369"/>
            <a:ext cx="6603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Ethel’s Woods Ecosystem Services  $8M/year </a:t>
            </a:r>
          </a:p>
          <a:p>
            <a:pPr algn="ctr"/>
            <a:r>
              <a:rPr lang="en-US" sz="2000" dirty="0" smtClean="0"/>
              <a:t>(flood control, water purification and groundwater recharge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0"/>
            <a:ext cx="915878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4" descr="RasmussenEX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7642" r="1666" b="14664"/>
          <a:stretch>
            <a:fillRect/>
          </a:stretch>
        </p:blipFill>
        <p:spPr bwMode="auto">
          <a:xfrm rot="10800000">
            <a:off x="-14785" y="703387"/>
            <a:ext cx="9161716" cy="479569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-76200" y="4953000"/>
            <a:ext cx="7772400" cy="1829761"/>
          </a:xfrm>
        </p:spPr>
        <p:txBody>
          <a:bodyPr/>
          <a:lstStyle/>
          <a:p>
            <a:pPr algn="l"/>
            <a:r>
              <a:rPr lang="en-US" dirty="0" smtClean="0"/>
              <a:t>  Rasmussen Lake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1" b="48819"/>
          <a:stretch/>
        </p:blipFill>
        <p:spPr>
          <a:xfrm>
            <a:off x="228600" y="457200"/>
            <a:ext cx="5493026" cy="14216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43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" y="7993"/>
            <a:ext cx="9154682" cy="685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>
              <a:alpha val="3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/>
              </a:rPr>
              <a:t>Rasmussen Lake – Existing Conditions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>
          <a:xfrm>
            <a:off x="467881" y="1676400"/>
            <a:ext cx="8229600" cy="4800600"/>
          </a:xfrm>
          <a:solidFill>
            <a:schemeClr val="tx2">
              <a:alpha val="30000"/>
            </a:schemeClr>
          </a:solidFill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IEPA non-support for aquatic life, swimming and recreation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Clean Water Act classification 303(d) as Impaired Lake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LCHD ranked 161 of 162 lakes for water quality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Phosphorus levels are 10 times higher than median of all lakes in county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Alkalinity are highest recorded in county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7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65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7881" y="1981200"/>
            <a:ext cx="8229600" cy="4114800"/>
          </a:xfrm>
          <a:gradFill>
            <a:gsLst>
              <a:gs pos="100000">
                <a:schemeClr val="tx2">
                  <a:alpha val="32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  <a:alpha val="72000"/>
                </a:schemeClr>
              </a:gs>
            </a:gsLst>
            <a:lin ang="5400000" scaled="0"/>
          </a:gradFill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Severely eroding shoreline with slopes 5’ or greater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Dam, spillway and overflow outlet are in poor condition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Engineering models show earthen dam is overtopped in 100-year event and very close to overtopping in 10-year event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/>
              </a:rPr>
              <a:t>Rasmussen Lake – 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8850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40" y="-1"/>
            <a:ext cx="4332214" cy="3241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-174391"/>
            <a:ext cx="4798339" cy="359036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/>
              </a:rPr>
              <a:t>2006 Conceptual Alternatives 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1600" y="2000497"/>
            <a:ext cx="3962400" cy="2964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" y="3241585"/>
            <a:ext cx="5248835" cy="392744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743200" y="1795182"/>
            <a:ext cx="4221247" cy="1981200"/>
          </a:xfrm>
          <a:prstGeom prst="roundRect">
            <a:avLst/>
          </a:prstGeom>
          <a:gradFill flip="none" rotWithShape="0">
            <a:gsLst>
              <a:gs pos="74000">
                <a:srgbClr val="505050"/>
              </a:gs>
              <a:gs pos="0">
                <a:schemeClr val="bg1">
                  <a:tint val="65000"/>
                  <a:satMod val="300000"/>
                </a:schemeClr>
              </a:gs>
              <a:gs pos="100000">
                <a:schemeClr val="bg1">
                  <a:shade val="65000"/>
                  <a:satMod val="300000"/>
                </a:schemeClr>
              </a:gs>
            </a:gsLst>
            <a:path path="circle">
              <a:fillToRect l="65000" b="98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Take No Action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Improve Lake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Restore Stream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92" y="4596294"/>
            <a:ext cx="3883961" cy="22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2184" r="12962" b="11265"/>
          <a:stretch/>
        </p:blipFill>
        <p:spPr>
          <a:xfrm>
            <a:off x="4244533" y="-1"/>
            <a:ext cx="4899468" cy="67818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5126"/>
            <a:ext cx="4771537" cy="34028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0335" cy="2620962"/>
          </a:xfrm>
        </p:spPr>
        <p:txBody>
          <a:bodyPr>
            <a:normAutofit/>
          </a:bodyPr>
          <a:lstStyle/>
          <a:p>
            <a:r>
              <a:rPr lang="en-US" dirty="0" smtClean="0"/>
              <a:t>North Mill Creek Restoration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1000" y="7620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1939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79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Sites\Ethel's Woods\NRD\Projects\NorthMillCreekRest_Many\Images\DSC_0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/>
          <a:stretch/>
        </p:blipFill>
        <p:spPr bwMode="auto">
          <a:xfrm>
            <a:off x="4995041" y="34159"/>
            <a:ext cx="4053983" cy="44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Sites\Ethel's Woods\Images\2004 photos\107_07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029"/>
            <a:ext cx="4876800" cy="365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5778693"/>
          </a:xfrm>
        </p:spPr>
        <p:txBody>
          <a:bodyPr/>
          <a:lstStyle/>
          <a:p>
            <a:pPr marL="109728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February 2007 Board approved moving forward with planning for dam modification and stream restoration.</a:t>
            </a:r>
          </a:p>
          <a:p>
            <a:pPr marL="109728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109728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In 2008 Board funded the North Mill Creek Channel Restoration Project at $</a:t>
            </a:r>
            <a:r>
              <a:rPr lang="en-US" dirty="0">
                <a:solidFill>
                  <a:schemeClr val="tx2"/>
                </a:solidFill>
              </a:rPr>
              <a:t>4</a:t>
            </a:r>
            <a:r>
              <a:rPr lang="en-US" dirty="0" smtClean="0">
                <a:solidFill>
                  <a:schemeClr val="tx2"/>
                </a:solidFill>
              </a:rPr>
              <a:t>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24000PROPsectionLAB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12801" r="2432" b="11517"/>
          <a:stretch>
            <a:fillRect/>
          </a:stretch>
        </p:blipFill>
        <p:spPr bwMode="auto">
          <a:xfrm>
            <a:off x="0" y="12954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42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1429</TotalTime>
  <Words>273</Words>
  <Application>Microsoft Office PowerPoint</Application>
  <PresentationFormat>On-screen Show (4:3)</PresentationFormat>
  <Paragraphs>55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Concourse</vt:lpstr>
      <vt:lpstr>North Mill Creek Restoration</vt:lpstr>
      <vt:lpstr>Project Location:   Ethel’s Woods Forest Preserve</vt:lpstr>
      <vt:lpstr>  Rasmussen Lake</vt:lpstr>
      <vt:lpstr>Rasmussen Lake – Existing Conditions</vt:lpstr>
      <vt:lpstr>Rasmussen Lake – Existing Conditions</vt:lpstr>
      <vt:lpstr>2006 Conceptual Alternatives </vt:lpstr>
      <vt:lpstr>North Mill Creek Restoration</vt:lpstr>
      <vt:lpstr>PowerPoint Presentation</vt:lpstr>
      <vt:lpstr>PowerPoint Presentation</vt:lpstr>
      <vt:lpstr>Phase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Mill Creek Channel Restoration</vt:lpstr>
    </vt:vector>
  </TitlesOfParts>
  <Company>LCFPD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Leslie Berns</cp:lastModifiedBy>
  <cp:revision>152</cp:revision>
  <dcterms:created xsi:type="dcterms:W3CDTF">2013-06-17T17:36:00Z</dcterms:created>
  <dcterms:modified xsi:type="dcterms:W3CDTF">2018-08-16T15:22:35Z</dcterms:modified>
</cp:coreProperties>
</file>