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5"/>
    <p:sldMasterId id="2147483696" r:id="rId46"/>
    <p:sldMasterId id="2147483708" r:id="rId47"/>
    <p:sldMasterId id="2147483720" r:id="rId48"/>
    <p:sldMasterId id="2147483732" r:id="rId49"/>
    <p:sldMasterId id="2147483744" r:id="rId50"/>
    <p:sldMasterId id="2147483756" r:id="rId51"/>
    <p:sldMasterId id="2147483780" r:id="rId52"/>
    <p:sldMasterId id="2147483793" r:id="rId53"/>
    <p:sldMasterId id="2147483805" r:id="rId54"/>
  </p:sldMasterIdLst>
  <p:sldIdLst>
    <p:sldId id="256" r:id="rId55"/>
    <p:sldId id="296" r:id="rId56"/>
    <p:sldId id="293" r:id="rId57"/>
    <p:sldId id="315" r:id="rId58"/>
    <p:sldId id="271" r:id="rId59"/>
    <p:sldId id="292" r:id="rId60"/>
    <p:sldId id="262" r:id="rId61"/>
    <p:sldId id="277" r:id="rId62"/>
    <p:sldId id="305" r:id="rId63"/>
    <p:sldId id="317" r:id="rId64"/>
    <p:sldId id="263" r:id="rId65"/>
    <p:sldId id="260" r:id="rId66"/>
    <p:sldId id="264" r:id="rId67"/>
    <p:sldId id="313" r:id="rId68"/>
    <p:sldId id="267" r:id="rId69"/>
    <p:sldId id="311" r:id="rId70"/>
    <p:sldId id="312" r:id="rId71"/>
    <p:sldId id="279" r:id="rId72"/>
    <p:sldId id="298" r:id="rId73"/>
    <p:sldId id="259" r:id="rId74"/>
    <p:sldId id="309" r:id="rId75"/>
    <p:sldId id="316" r:id="rId76"/>
    <p:sldId id="299" r:id="rId77"/>
    <p:sldId id="29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1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Master" Target="slideMasters/slideMaster3.xml"/><Relationship Id="rId63" Type="http://schemas.openxmlformats.org/officeDocument/2006/relationships/slide" Target="slides/slide9.xml"/><Relationship Id="rId68" Type="http://schemas.openxmlformats.org/officeDocument/2006/relationships/slide" Target="slides/slide14.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Master" Target="slideMasters/slideMaster9.xml"/><Relationship Id="rId58" Type="http://schemas.openxmlformats.org/officeDocument/2006/relationships/slide" Target="slides/slide4.xml"/><Relationship Id="rId74" Type="http://schemas.openxmlformats.org/officeDocument/2006/relationships/slide" Target="slides/slide20.xml"/><Relationship Id="rId79"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7.xml"/><Relationship Id="rId82" Type="http://schemas.openxmlformats.org/officeDocument/2006/relationships/tableStyles" Target="tableStyle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4.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customXml" Target="../customXml/item8.xml"/><Relationship Id="rId51" Type="http://schemas.openxmlformats.org/officeDocument/2006/relationships/slideMaster" Target="slideMasters/slideMaster7.xml"/><Relationship Id="rId72" Type="http://schemas.openxmlformats.org/officeDocument/2006/relationships/slide" Target="slides/slide1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2.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10.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5.xml"/><Relationship Id="rId57" Type="http://schemas.openxmlformats.org/officeDocument/2006/relationships/slide" Target="slides/slide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8.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Master" Target="slideMasters/slideMaster6.xml"/><Relationship Id="rId55" Type="http://schemas.openxmlformats.org/officeDocument/2006/relationships/slide" Target="slides/slide1.xml"/><Relationship Id="rId76" Type="http://schemas.openxmlformats.org/officeDocument/2006/relationships/slide" Target="slides/slide22.xml"/><Relationship Id="rId7" Type="http://schemas.openxmlformats.org/officeDocument/2006/relationships/customXml" Target="../customXml/item7.xml"/><Relationship Id="rId71" Type="http://schemas.openxmlformats.org/officeDocument/2006/relationships/slide" Target="slides/slide1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Master" Target="slideMasters/slideMaster1.xml"/><Relationship Id="rId66"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8DC16D-62D4-4749-85F1-9749B018DD13}" type="datetimeFigureOut">
              <a:rPr lang="en-US" smtClean="0"/>
              <a:t>8/8/2018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C3B02C6-FC9F-4F1C-BDA3-243488AE97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5CFBA28-9B7D-4063-BEB1-0403A61B07C6}"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19364396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932837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044" y="274638"/>
            <a:ext cx="754379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350818" y="1600200"/>
            <a:ext cx="752301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95400" cy="6858000"/>
          </a:xfrm>
          <a:prstGeom prst="rect">
            <a:avLst/>
          </a:prstGeom>
          <a:gradFill flip="none" rotWithShape="1">
            <a:gsLst>
              <a:gs pos="0">
                <a:srgbClr val="7D866B"/>
              </a:gs>
              <a:gs pos="50000">
                <a:srgbClr val="B5C29B"/>
              </a:gs>
              <a:gs pos="100000">
                <a:schemeClr val="accent3">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9BBB59">
                  <a:lumMod val="75000"/>
                </a:srgbClr>
              </a:solidFill>
              <a:latin typeface="Lucida Calligraphy" pitchFamily="66" charset="0"/>
            </a:endParaRPr>
          </a:p>
        </p:txBody>
      </p:sp>
      <p:cxnSp>
        <p:nvCxnSpPr>
          <p:cNvPr id="8" name="Straight Connector 7"/>
          <p:cNvCxnSpPr/>
          <p:nvPr userDrawn="1"/>
        </p:nvCxnSpPr>
        <p:spPr>
          <a:xfrm>
            <a:off x="1371600" y="1143000"/>
            <a:ext cx="7772400" cy="27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1609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915057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2050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7610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2323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710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195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760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2458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76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2070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044" y="274638"/>
            <a:ext cx="754379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350818" y="1600200"/>
            <a:ext cx="752301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95400" cy="6858000"/>
          </a:xfrm>
          <a:prstGeom prst="rect">
            <a:avLst/>
          </a:prstGeom>
          <a:gradFill flip="none" rotWithShape="1">
            <a:gsLst>
              <a:gs pos="0">
                <a:srgbClr val="7D866B"/>
              </a:gs>
              <a:gs pos="50000">
                <a:srgbClr val="B5C29B"/>
              </a:gs>
              <a:gs pos="100000">
                <a:schemeClr val="accent3">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9BBB59">
                  <a:lumMod val="75000"/>
                </a:srgbClr>
              </a:solidFill>
              <a:latin typeface="Lucida Calligraphy" pitchFamily="66" charset="0"/>
            </a:endParaRPr>
          </a:p>
        </p:txBody>
      </p:sp>
      <p:cxnSp>
        <p:nvCxnSpPr>
          <p:cNvPr id="8" name="Straight Connector 7"/>
          <p:cNvCxnSpPr/>
          <p:nvPr userDrawn="1"/>
        </p:nvCxnSpPr>
        <p:spPr>
          <a:xfrm>
            <a:off x="1371600" y="1143000"/>
            <a:ext cx="7772400" cy="27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1400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6909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36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62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32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980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7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55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49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7601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48718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044" y="274638"/>
            <a:ext cx="754379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350818" y="1600200"/>
            <a:ext cx="752301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95400" cy="6858000"/>
          </a:xfrm>
          <a:prstGeom prst="rect">
            <a:avLst/>
          </a:prstGeom>
          <a:gradFill flip="none" rotWithShape="1">
            <a:gsLst>
              <a:gs pos="0">
                <a:srgbClr val="7D866B"/>
              </a:gs>
              <a:gs pos="50000">
                <a:srgbClr val="B5C29B"/>
              </a:gs>
              <a:gs pos="100000">
                <a:schemeClr val="accent3">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9BBB59">
                  <a:lumMod val="75000"/>
                </a:srgbClr>
              </a:solidFill>
              <a:latin typeface="Lucida Calligraphy" pitchFamily="66" charset="0"/>
            </a:endParaRPr>
          </a:p>
        </p:txBody>
      </p:sp>
      <p:cxnSp>
        <p:nvCxnSpPr>
          <p:cNvPr id="8" name="Straight Connector 7"/>
          <p:cNvCxnSpPr/>
          <p:nvPr userDrawn="1"/>
        </p:nvCxnSpPr>
        <p:spPr>
          <a:xfrm>
            <a:off x="1371600" y="1143000"/>
            <a:ext cx="7772400" cy="27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6592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32968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4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437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426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55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8DC16D-62D4-4749-85F1-9749B018DD13}"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B02C6-FC9F-4F1C-BDA3-243488AE97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390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3030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0972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533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22694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044" y="274638"/>
            <a:ext cx="754379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350818" y="1600200"/>
            <a:ext cx="752301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95400" cy="6858000"/>
          </a:xfrm>
          <a:prstGeom prst="rect">
            <a:avLst/>
          </a:prstGeom>
          <a:gradFill flip="none" rotWithShape="1">
            <a:gsLst>
              <a:gs pos="0">
                <a:srgbClr val="7D866B"/>
              </a:gs>
              <a:gs pos="50000">
                <a:srgbClr val="B5C29B"/>
              </a:gs>
              <a:gs pos="100000">
                <a:schemeClr val="accent3">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9BBB59">
                  <a:lumMod val="75000"/>
                </a:srgbClr>
              </a:solidFill>
              <a:latin typeface="Lucida Calligraphy" pitchFamily="66" charset="0"/>
            </a:endParaRPr>
          </a:p>
        </p:txBody>
      </p:sp>
      <p:cxnSp>
        <p:nvCxnSpPr>
          <p:cNvPr id="8" name="Straight Connector 7"/>
          <p:cNvCxnSpPr/>
          <p:nvPr userDrawn="1"/>
        </p:nvCxnSpPr>
        <p:spPr>
          <a:xfrm>
            <a:off x="1371600" y="1143000"/>
            <a:ext cx="7772400" cy="27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921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2775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876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6086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583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DC16D-62D4-4749-85F1-9749B018DD13}"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844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699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37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7740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5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8DC16D-62D4-4749-85F1-9749B018DD13}" type="datetimeFigureOut">
              <a:rPr lang="en-US" smtClean="0">
                <a:solidFill>
                  <a:srgbClr val="DBF5F9">
                    <a:shade val="90000"/>
                  </a:srgbClr>
                </a:solidFill>
              </a:rPr>
              <a:pPr/>
              <a:t>8/8/2018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3B02C6-FC9F-4F1C-BDA3-243488AE970A}"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487522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9397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8DC16D-62D4-4749-85F1-9749B018DD13}" type="datetimeFigureOut">
              <a:rPr lang="en-US" smtClean="0">
                <a:solidFill>
                  <a:srgbClr val="DBF5F9">
                    <a:shade val="90000"/>
                  </a:srgbClr>
                </a:solidFill>
              </a:rPr>
              <a:pPr/>
              <a:t>8/8/2018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3B02C6-FC9F-4F1C-BDA3-243488AE970A}"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9442353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4795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0774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8DC16D-62D4-4749-85F1-9749B018DD13}" type="datetimeFigureOut">
              <a:rPr lang="en-US" smtClean="0"/>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28650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16271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15694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49724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20173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61416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D5C5DD-438A-4BF9-82FA-0BE4BA4A23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950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1738B5-B9C2-4BDB-8DA7-235C4241E1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99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47D642-1B96-4B33-BEEC-420C6CB40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1148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057470-B4DE-4F7B-AD5B-80FA8C87E8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41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DC16D-62D4-4749-85F1-9749B018DD13}" type="datetimeFigureOut">
              <a:rPr lang="en-US" smtClean="0"/>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B0EA925-7E87-4551-8926-5D6A24AB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602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FCB663-AB00-4451-8E78-AB5437240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6457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790E183-237F-4956-AEAA-87FFC7D587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892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F06499-59D5-4774-A521-E30E72A1D7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6420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DDD949-4DD6-4BBA-B488-5CB71DBB3F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251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79ED93-DFC2-449C-BF85-B9FBBBA2C6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096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193B65-52E8-402E-AFD6-3BB5D4AE79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3045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129772-D2D5-45C3-976F-23F1DE1EA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183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39B4E-94C4-42DB-9FCF-B1424AB4F4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884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FD232F-B7D5-44C0-BE85-F886CC2E08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07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DC16D-62D4-4749-85F1-9749B018DD13}" type="datetimeFigureOut">
              <a:rPr lang="en-US" smtClean="0"/>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5999F1-A08F-4178-9B52-ACC1F4DC16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581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9EA5D-8250-4237-BEDE-F62D36069B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071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54C319-9680-4BC6-8BF9-17A659879F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0993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5660B1-E831-46FA-B1F3-73F08A3721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0799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40969E-430C-41B3-8A5F-60F66567B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8810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12952-E25F-41F7-9CEE-54016E8F83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730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C3C578-3420-47F7-91B1-C18430850D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8106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01C4B4-D090-49EE-89C9-393C7927D3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70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E08BD0-238C-4090-9D4E-8DFB6FC299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4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ED9468-6F5E-49CA-B228-E3FA8259A2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8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DC16D-62D4-4749-85F1-9749B018DD13}"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B02C6-FC9F-4F1C-BDA3-243488AE970A}"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FAD051-1FF5-44DA-8DD5-0F525E3EA9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706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E48E6F-CF2A-4FE2-A3EE-9423CC51A3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2021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9CF443-AF88-4382-AEA9-9FA87ADAB9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01843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65D284-BAAD-409D-8ACE-835882B6A0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8498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FE6987-84DD-4557-96E8-705E528965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861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1FD8C-2005-48CD-A2E2-E91019886A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2211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1BFBF6-B59A-456C-9632-58CD07E3B4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30921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A9A1EC-FF4B-41A9-80B0-9D9D432307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9828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ED1A3-D8EF-4A20-8B68-AA1A59EB68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313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6"/>
          </p:nvPr>
        </p:nvSpPr>
        <p:spPr>
          <a:xfrm>
            <a:off x="0" y="6629400"/>
            <a:ext cx="8502650" cy="228600"/>
          </a:xfrm>
        </p:spPr>
        <p:txBody>
          <a:bodyPr/>
          <a:lstStyle>
            <a:lvl1pPr marL="0" indent="0" algn="ctr">
              <a:buFontTx/>
              <a:buNone/>
              <a:defRPr sz="1200" b="1" i="1">
                <a:solidFill>
                  <a:srgbClr val="003399"/>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smtClean="0"/>
              <a:t>Click to edit Master text styles</a:t>
            </a:r>
          </a:p>
        </p:txBody>
      </p:sp>
      <p:sp>
        <p:nvSpPr>
          <p:cNvPr id="3" name="Date Placeholder 3"/>
          <p:cNvSpPr>
            <a:spLocks noGrp="1"/>
          </p:cNvSpPr>
          <p:nvPr>
            <p:ph type="dt" sz="half" idx="17"/>
          </p:nvPr>
        </p:nvSpPr>
        <p:spPr/>
        <p:txBody>
          <a:bodyPr/>
          <a:lstStyle>
            <a:lvl1pPr>
              <a:defRPr/>
            </a:lvl1pPr>
          </a:lstStyle>
          <a:p>
            <a:pPr>
              <a:defRPr/>
            </a:pPr>
            <a:fld id="{99A9B259-F443-4D58-9897-8D2023905DC7}" type="datetimeFigureOut">
              <a:rPr lang="en-US">
                <a:solidFill>
                  <a:srgbClr val="000000"/>
                </a:solidFill>
              </a:rPr>
              <a:pPr>
                <a:defRPr/>
              </a:pPr>
              <a:t>8/8/2018</a:t>
            </a:fld>
            <a:endParaRPr lang="en-US" dirty="0">
              <a:solidFill>
                <a:srgbClr val="000000"/>
              </a:solidFill>
            </a:endParaRPr>
          </a:p>
        </p:txBody>
      </p:sp>
      <p:sp>
        <p:nvSpPr>
          <p:cNvPr id="4" name="Slide Number Placeholder 5"/>
          <p:cNvSpPr>
            <a:spLocks noGrp="1"/>
          </p:cNvSpPr>
          <p:nvPr>
            <p:ph type="sldNum" sz="quarter" idx="18"/>
          </p:nvPr>
        </p:nvSpPr>
        <p:spPr/>
        <p:txBody>
          <a:bodyPr/>
          <a:lstStyle>
            <a:lvl1pPr>
              <a:defRPr/>
            </a:lvl1pPr>
          </a:lstStyle>
          <a:p>
            <a:pPr>
              <a:defRPr/>
            </a:pPr>
            <a:fld id="{B05464C1-E29F-4FF1-BFA1-9A0FB86305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778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DC16D-62D4-4749-85F1-9749B018DD13}"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C3B02C6-FC9F-4F1C-BDA3-243488AE970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lang="en-US" altLang="en-US" smtClean="0">
                <a:solidFill>
                  <a:srgbClr val="000000"/>
                </a:solidFill>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grpSp>
      </p:grpSp>
      <p:sp>
        <p:nvSpPr>
          <p:cNvPr id="1863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1863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D52B73A5-23C4-4DEB-A39B-292B08E19E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643175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ABA0EE4-0A16-4ADC-92FA-ED5412E12302}"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4883603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73520D8-598C-4168-8AE9-413BAC338F53}"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096108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A6E546E-3416-47A2-8677-270995FE863E}"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36863237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62E39010-D450-48AC-A669-1B18DFB18717}" type="slidenum">
              <a:rPr lang="en-US" altLang="en-US">
                <a:solidFill>
                  <a:srgbClr val="000000"/>
                </a:solidFill>
              </a:rPr>
              <a:pPr>
                <a:def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72645012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82784DB-764A-48A3-BDF8-8B5A36D58650}" type="slidenum">
              <a:rPr lang="en-US" altLang="en-US">
                <a:solidFill>
                  <a:srgbClr val="000000"/>
                </a:solidFill>
              </a:rPr>
              <a:pPr>
                <a:def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46536347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B5AF6DB-9902-4BF6-9CC0-B218C080F936}" type="slidenum">
              <a:rPr lang="en-US" altLang="en-US">
                <a:solidFill>
                  <a:srgbClr val="000000"/>
                </a:solidFill>
              </a:rPr>
              <a:pPr>
                <a:def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52348239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E722661-F4C9-4735-A144-8356ABA060E1}"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96685928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147AE44-6ABE-4067-92EE-5EBC24C8DB45}"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47762887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5EB4D6-FDEA-47FB-BEA6-C45BEDDA6263}"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42755774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8DC16D-62D4-4749-85F1-9749B018DD13}" type="datetimeFigureOut">
              <a:rPr lang="en-US" smtClean="0"/>
              <a:t>8/8/2018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3B02C6-FC9F-4F1C-BDA3-243488AE970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656832"/>
            <a:ext cx="9144000" cy="201168"/>
          </a:xfrm>
          <a:prstGeom prst="rect">
            <a:avLst/>
          </a:prstGeom>
          <a:solidFill>
            <a:schemeClr val="tx2"/>
          </a:solidFill>
        </p:spPr>
        <p:txBody>
          <a:bodyPr wrap="square" rtlCol="0">
            <a:spAutoFit/>
          </a:bodyPr>
          <a:lstStyle/>
          <a:p>
            <a:pPr algn="ctr"/>
            <a:r>
              <a:rPr lang="en-US" sz="1000" dirty="0">
                <a:solidFill>
                  <a:prstClr val="white"/>
                </a:solidFill>
                <a:latin typeface="Californian FB" pitchFamily="18" charset="0"/>
              </a:rPr>
              <a:t>METROPOLITAN SEWER DISTRICT OF GREATER CINCINNATI</a:t>
            </a:r>
          </a:p>
        </p:txBody>
      </p:sp>
    </p:spTree>
    <p:extLst>
      <p:ext uri="{BB962C8B-B14F-4D97-AF65-F5344CB8AC3E}">
        <p14:creationId xmlns:p14="http://schemas.microsoft.com/office/powerpoint/2010/main" val="218884425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656832"/>
            <a:ext cx="9144000" cy="201168"/>
          </a:xfrm>
          <a:prstGeom prst="rect">
            <a:avLst/>
          </a:prstGeom>
          <a:solidFill>
            <a:schemeClr val="tx2"/>
          </a:solidFill>
        </p:spPr>
        <p:txBody>
          <a:bodyPr wrap="square" rtlCol="0">
            <a:spAutoFit/>
          </a:bodyPr>
          <a:lstStyle/>
          <a:p>
            <a:pPr algn="ctr"/>
            <a:r>
              <a:rPr lang="en-US" sz="1000" dirty="0">
                <a:solidFill>
                  <a:prstClr val="white"/>
                </a:solidFill>
                <a:latin typeface="Californian FB" pitchFamily="18" charset="0"/>
              </a:rPr>
              <a:t>METROPOLITAN SEWER DISTRICT OF GREATER CINCINNATI</a:t>
            </a:r>
          </a:p>
        </p:txBody>
      </p:sp>
    </p:spTree>
    <p:extLst>
      <p:ext uri="{BB962C8B-B14F-4D97-AF65-F5344CB8AC3E}">
        <p14:creationId xmlns:p14="http://schemas.microsoft.com/office/powerpoint/2010/main" val="2162852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656832"/>
            <a:ext cx="9144000" cy="201168"/>
          </a:xfrm>
          <a:prstGeom prst="rect">
            <a:avLst/>
          </a:prstGeom>
          <a:solidFill>
            <a:schemeClr val="tx2"/>
          </a:solidFill>
        </p:spPr>
        <p:txBody>
          <a:bodyPr wrap="square" rtlCol="0">
            <a:spAutoFit/>
          </a:bodyPr>
          <a:lstStyle/>
          <a:p>
            <a:pPr algn="ctr"/>
            <a:r>
              <a:rPr lang="en-US" sz="1000" dirty="0">
                <a:solidFill>
                  <a:prstClr val="white"/>
                </a:solidFill>
                <a:latin typeface="Californian FB" pitchFamily="18" charset="0"/>
              </a:rPr>
              <a:t>METROPOLITAN SEWER DISTRICT OF GREATER CINCINNATI</a:t>
            </a:r>
          </a:p>
        </p:txBody>
      </p:sp>
    </p:spTree>
    <p:extLst>
      <p:ext uri="{BB962C8B-B14F-4D97-AF65-F5344CB8AC3E}">
        <p14:creationId xmlns:p14="http://schemas.microsoft.com/office/powerpoint/2010/main" val="8674158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97721-9369-44E8-9D8B-9E8C1F33BD1F}" type="datetimeFigureOut">
              <a:rPr lang="en-US" smtClean="0">
                <a:solidFill>
                  <a:prstClr val="black">
                    <a:tint val="75000"/>
                  </a:prstClr>
                </a:solidFill>
              </a:rPr>
              <a:pPr/>
              <a:t>8/8/2018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82D1-7665-4946-8132-9FCAC67E9769}"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656832"/>
            <a:ext cx="9144000" cy="201168"/>
          </a:xfrm>
          <a:prstGeom prst="rect">
            <a:avLst/>
          </a:prstGeom>
          <a:solidFill>
            <a:schemeClr val="tx2"/>
          </a:solidFill>
        </p:spPr>
        <p:txBody>
          <a:bodyPr wrap="square" rtlCol="0">
            <a:spAutoFit/>
          </a:bodyPr>
          <a:lstStyle/>
          <a:p>
            <a:pPr algn="ctr"/>
            <a:r>
              <a:rPr lang="en-US" sz="1000" dirty="0">
                <a:solidFill>
                  <a:prstClr val="white"/>
                </a:solidFill>
                <a:latin typeface="Californian FB" pitchFamily="18" charset="0"/>
              </a:rPr>
              <a:t>METROPOLITAN SEWER DISTRICT OF GREATER CINCINNATI</a:t>
            </a:r>
          </a:p>
        </p:txBody>
      </p:sp>
    </p:spTree>
    <p:extLst>
      <p:ext uri="{BB962C8B-B14F-4D97-AF65-F5344CB8AC3E}">
        <p14:creationId xmlns:p14="http://schemas.microsoft.com/office/powerpoint/2010/main" val="37652965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8DC16D-62D4-4749-85F1-9749B018DD13}" type="datetimeFigureOut">
              <a:rPr lang="en-US" smtClean="0">
                <a:solidFill>
                  <a:srgbClr val="04617B">
                    <a:shade val="90000"/>
                  </a:srgbClr>
                </a:solidFill>
              </a:rPr>
              <a:pPr/>
              <a:t>8/8/2018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3B02C6-FC9F-4F1C-BDA3-243488AE970A}"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039146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12B15E1-262A-43B8-A224-DB263240DD1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544212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4CCF85DE-B4C2-42EB-B6EE-D0203F3DEDF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366019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400"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fontAlgn="base">
              <a:spcBef>
                <a:spcPct val="0"/>
              </a:spcBef>
              <a:spcAft>
                <a:spcPct val="0"/>
              </a:spcAft>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defRPr/>
            </a:pPr>
            <a:fld id="{FB21AA36-82E6-4DDC-A633-F286547C033B}" type="slidenum">
              <a:rPr lang="en-US" sz="1400">
                <a:solidFill>
                  <a:srgbClr val="000000"/>
                </a:solidFill>
              </a:rPr>
              <a:pPr fontAlgn="base">
                <a:spcBef>
                  <a:spcPct val="0"/>
                </a:spcBef>
                <a:spcAft>
                  <a:spcPct val="0"/>
                </a:spcAft>
                <a:defRPr/>
              </a:pPr>
              <a:t>‹#›</a:t>
            </a:fld>
            <a:endParaRPr lang="en-US" sz="1400" dirty="0">
              <a:solidFill>
                <a:srgbClr val="000000"/>
              </a:solidFill>
            </a:endParaRPr>
          </a:p>
        </p:txBody>
      </p:sp>
    </p:spTree>
    <p:extLst>
      <p:ext uri="{BB962C8B-B14F-4D97-AF65-F5344CB8AC3E}">
        <p14:creationId xmlns:p14="http://schemas.microsoft.com/office/powerpoint/2010/main" val="12666108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defRPr/>
            </a:pPr>
            <a:endParaRPr lang="en-US" altLang="en-US">
              <a:solidFill>
                <a:srgbClr val="000000"/>
              </a:solidFill>
            </a:endParaRPr>
          </a:p>
        </p:txBody>
      </p:sp>
      <p:sp>
        <p:nvSpPr>
          <p:cNvPr id="18534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defRPr/>
            </a:pPr>
            <a:fld id="{B98E44AD-924C-4819-B098-998A97433BB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lang="en-US" altLang="en-US" smtClean="0">
                <a:solidFill>
                  <a:srgbClr val="000000"/>
                </a:solidFill>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666699"/>
                </a:solidFill>
                <a:latin typeface="Arial"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666699"/>
                </a:solidFill>
                <a:latin typeface="Arial"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9999CC"/>
                </a:solidFill>
                <a:latin typeface="Arial" charset="0"/>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666699"/>
                </a:solidFill>
                <a:latin typeface="Arial" charset="0"/>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9999CC"/>
                </a:solidFill>
                <a:latin typeface="Arial" charset="0"/>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z="1800" smtClean="0">
                <a:solidFill>
                  <a:srgbClr val="9999CC"/>
                </a:solidFill>
                <a:latin typeface="Arial"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36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18512216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fade/>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43800" y="3600597"/>
            <a:ext cx="1219200" cy="459232"/>
          </a:xfrm>
          <a:prstGeom prst="rect">
            <a:avLst/>
          </a:prstGeom>
          <a:solidFill>
            <a:schemeClr val="bg1"/>
          </a:solidFill>
        </p:spPr>
      </p:pic>
      <p:sp>
        <p:nvSpPr>
          <p:cNvPr id="2" name="Title 1"/>
          <p:cNvSpPr>
            <a:spLocks noGrp="1"/>
          </p:cNvSpPr>
          <p:nvPr>
            <p:ph type="ctrTitle"/>
          </p:nvPr>
        </p:nvSpPr>
        <p:spPr>
          <a:xfrm>
            <a:off x="609600" y="-228600"/>
            <a:ext cx="8001000" cy="1447800"/>
          </a:xfrm>
        </p:spPr>
        <p:txBody>
          <a:bodyPr>
            <a:normAutofit fontScale="90000"/>
          </a:bodyPr>
          <a:lstStyle/>
          <a:p>
            <a:pPr algn="ctr"/>
            <a:r>
              <a:rPr lang="en-US" sz="4800" dirty="0" smtClean="0">
                <a:solidFill>
                  <a:srgbClr val="FFC000"/>
                </a:solidFill>
              </a:rPr>
              <a:t>MSDGC Integrated Prioritization System (IPS)</a:t>
            </a:r>
            <a:endParaRPr lang="en-US" sz="4800" dirty="0">
              <a:solidFill>
                <a:srgbClr val="FFC000"/>
              </a:solidFill>
            </a:endParaRPr>
          </a:p>
        </p:txBody>
      </p:sp>
      <p:pic>
        <p:nvPicPr>
          <p:cNvPr id="6" name="Picture 5"/>
          <p:cNvPicPr>
            <a:picLocks noChangeAspect="1"/>
          </p:cNvPicPr>
          <p:nvPr/>
        </p:nvPicPr>
        <p:blipFill rotWithShape="1">
          <a:blip r:embed="rId3"/>
          <a:srcRect l="156"/>
          <a:stretch/>
        </p:blipFill>
        <p:spPr>
          <a:xfrm>
            <a:off x="152400" y="1294315"/>
            <a:ext cx="8888627" cy="5531027"/>
          </a:xfrm>
          <a:prstGeom prst="rect">
            <a:avLst/>
          </a:prstGeom>
        </p:spPr>
      </p:pic>
    </p:spTree>
    <p:extLst>
      <p:ext uri="{BB962C8B-B14F-4D97-AF65-F5344CB8AC3E}">
        <p14:creationId xmlns:p14="http://schemas.microsoft.com/office/powerpoint/2010/main" val="319424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00600" y="381000"/>
            <a:ext cx="4171950" cy="4991100"/>
            <a:chOff x="4800600" y="381000"/>
            <a:chExt cx="4171950" cy="4991100"/>
          </a:xfrm>
        </p:grpSpPr>
        <p:pic>
          <p:nvPicPr>
            <p:cNvPr id="4" name="Picture 3"/>
            <p:cNvPicPr>
              <a:picLocks noChangeAspect="1"/>
            </p:cNvPicPr>
            <p:nvPr/>
          </p:nvPicPr>
          <p:blipFill>
            <a:blip r:embed="rId2"/>
            <a:stretch>
              <a:fillRect/>
            </a:stretch>
          </p:blipFill>
          <p:spPr>
            <a:xfrm>
              <a:off x="4800600" y="1066800"/>
              <a:ext cx="4171950" cy="4305300"/>
            </a:xfrm>
            <a:prstGeom prst="rect">
              <a:avLst/>
            </a:prstGeom>
          </p:spPr>
        </p:pic>
        <p:sp>
          <p:nvSpPr>
            <p:cNvPr id="9" name="Title 1"/>
            <p:cNvSpPr txBox="1">
              <a:spLocks/>
            </p:cNvSpPr>
            <p:nvPr/>
          </p:nvSpPr>
          <p:spPr>
            <a:xfrm>
              <a:off x="4819650" y="381000"/>
              <a:ext cx="4095750" cy="914400"/>
            </a:xfrm>
            <a:prstGeom prst="rect">
              <a:avLst/>
            </a:prstGeom>
          </p:spPr>
          <p:txBody>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r>
                <a:rPr lang="en-US" b="1" dirty="0" smtClean="0">
                  <a:solidFill>
                    <a:prstClr val="black">
                      <a:lumMod val="75000"/>
                      <a:lumOff val="25000"/>
                    </a:prstClr>
                  </a:solidFill>
                  <a:effectLst>
                    <a:outerShdw blurRad="38100" dist="38100" dir="2700000" algn="tl">
                      <a:srgbClr val="000000">
                        <a:alpha val="43137"/>
                      </a:srgbClr>
                    </a:outerShdw>
                  </a:effectLst>
                </a:rPr>
                <a:t>NE Illinois IPS Data</a:t>
              </a:r>
              <a:endParaRPr lang="en-US" b="1" dirty="0">
                <a:solidFill>
                  <a:prstClr val="black">
                    <a:lumMod val="75000"/>
                    <a:lumOff val="25000"/>
                  </a:prstClr>
                </a:solidFill>
                <a:effectLst>
                  <a:outerShdw blurRad="38100" dist="38100" dir="2700000" algn="tl">
                    <a:srgbClr val="000000">
                      <a:alpha val="43137"/>
                    </a:srgbClr>
                  </a:outerShdw>
                </a:effectLst>
              </a:endParaRPr>
            </a:p>
          </p:txBody>
        </p:sp>
      </p:grpSp>
      <p:pic>
        <p:nvPicPr>
          <p:cNvPr id="3" name="Picture 2"/>
          <p:cNvPicPr>
            <a:picLocks noChangeAspect="1"/>
          </p:cNvPicPr>
          <p:nvPr/>
        </p:nvPicPr>
        <p:blipFill>
          <a:blip r:embed="rId3"/>
          <a:stretch>
            <a:fillRect/>
          </a:stretch>
        </p:blipFill>
        <p:spPr>
          <a:xfrm>
            <a:off x="152400" y="18288"/>
            <a:ext cx="4800600" cy="6633888"/>
          </a:xfrm>
          <a:prstGeom prst="rect">
            <a:avLst/>
          </a:prstGeom>
        </p:spPr>
      </p:pic>
      <p:sp>
        <p:nvSpPr>
          <p:cNvPr id="5" name="Title 3"/>
          <p:cNvSpPr txBox="1">
            <a:spLocks/>
          </p:cNvSpPr>
          <p:nvPr/>
        </p:nvSpPr>
        <p:spPr>
          <a:xfrm>
            <a:off x="5715000" y="3657600"/>
            <a:ext cx="1981200" cy="533400"/>
          </a:xfrm>
          <a:prstGeom prst="rect">
            <a:avLst/>
          </a:prstGeom>
        </p:spPr>
        <p:txBody>
          <a:bodyPr>
            <a:normAutofit fontScale="975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solidFill>
                  <a:prstClr val="black">
                    <a:lumMod val="75000"/>
                    <a:lumOff val="25000"/>
                  </a:prstClr>
                </a:solidFill>
                <a:effectLst>
                  <a:outerShdw blurRad="38100" dist="38100" dir="2700000" algn="tl">
                    <a:srgbClr val="000000">
                      <a:alpha val="43137"/>
                    </a:srgbClr>
                  </a:outerShdw>
                </a:effectLst>
              </a:rPr>
              <a:t>DRSCWG</a:t>
            </a:r>
            <a:endParaRPr lang="en-US" sz="2400" b="1" dirty="0">
              <a:solidFill>
                <a:prstClr val="black">
                  <a:lumMod val="75000"/>
                  <a:lumOff val="25000"/>
                </a:prstClr>
              </a:solidFill>
              <a:effectLst>
                <a:outerShdw blurRad="38100" dist="38100" dir="2700000" algn="tl">
                  <a:srgbClr val="000000">
                    <a:alpha val="43137"/>
                  </a:srgbClr>
                </a:outerShdw>
              </a:effectLst>
            </a:endParaRPr>
          </a:p>
        </p:txBody>
      </p:sp>
      <p:sp>
        <p:nvSpPr>
          <p:cNvPr id="6" name="Title 3"/>
          <p:cNvSpPr txBox="1">
            <a:spLocks/>
          </p:cNvSpPr>
          <p:nvPr/>
        </p:nvSpPr>
        <p:spPr>
          <a:xfrm>
            <a:off x="6415087" y="2209800"/>
            <a:ext cx="1095375" cy="533400"/>
          </a:xfrm>
          <a:prstGeom prst="rect">
            <a:avLst/>
          </a:prstGeom>
        </p:spPr>
        <p:txBody>
          <a:bodyPr>
            <a:normAutofit fontScale="975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solidFill>
                  <a:prstClr val="black">
                    <a:lumMod val="75000"/>
                    <a:lumOff val="25000"/>
                  </a:prstClr>
                </a:solidFill>
                <a:effectLst>
                  <a:outerShdw blurRad="38100" dist="38100" dir="2700000" algn="tl">
                    <a:srgbClr val="000000">
                      <a:alpha val="43137"/>
                    </a:srgbClr>
                  </a:outerShdw>
                </a:effectLst>
              </a:rPr>
              <a:t>DRWW</a:t>
            </a:r>
            <a:endParaRPr lang="en-US" sz="2400" b="1" dirty="0">
              <a:solidFill>
                <a:prstClr val="black">
                  <a:lumMod val="75000"/>
                  <a:lumOff val="25000"/>
                </a:prstClr>
              </a:solidFill>
              <a:effectLst>
                <a:outerShdw blurRad="38100" dist="38100" dir="2700000" algn="tl">
                  <a:srgbClr val="000000">
                    <a:alpha val="43137"/>
                  </a:srgbClr>
                </a:outerShdw>
              </a:effectLst>
            </a:endParaRPr>
          </a:p>
        </p:txBody>
      </p:sp>
      <p:sp>
        <p:nvSpPr>
          <p:cNvPr id="7" name="Title 3"/>
          <p:cNvSpPr txBox="1">
            <a:spLocks/>
          </p:cNvSpPr>
          <p:nvPr/>
        </p:nvSpPr>
        <p:spPr>
          <a:xfrm>
            <a:off x="5029200" y="4030938"/>
            <a:ext cx="1095375" cy="533400"/>
          </a:xfrm>
          <a:prstGeom prst="rect">
            <a:avLst/>
          </a:prstGeom>
        </p:spPr>
        <p:txBody>
          <a:bodyPr>
            <a:normAutofit fontScale="975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solidFill>
                  <a:prstClr val="black">
                    <a:lumMod val="75000"/>
                    <a:lumOff val="25000"/>
                  </a:prstClr>
                </a:solidFill>
                <a:effectLst>
                  <a:outerShdw blurRad="38100" dist="38100" dir="2700000" algn="tl">
                    <a:srgbClr val="000000">
                      <a:alpha val="43137"/>
                    </a:srgbClr>
                  </a:outerShdw>
                </a:effectLst>
              </a:rPr>
              <a:t>IEPA</a:t>
            </a:r>
            <a:endParaRPr lang="en-US" sz="2400" b="1" dirty="0">
              <a:solidFill>
                <a:prstClr val="black">
                  <a:lumMod val="75000"/>
                  <a:lumOff val="25000"/>
                </a:prstClr>
              </a:solidFill>
              <a:effectLst>
                <a:outerShdw blurRad="38100" dist="38100" dir="2700000" algn="tl">
                  <a:srgbClr val="000000">
                    <a:alpha val="43137"/>
                  </a:srgbClr>
                </a:outerShdw>
              </a:effectLst>
            </a:endParaRPr>
          </a:p>
        </p:txBody>
      </p:sp>
      <p:sp>
        <p:nvSpPr>
          <p:cNvPr id="8" name="Title 3"/>
          <p:cNvSpPr txBox="1">
            <a:spLocks/>
          </p:cNvSpPr>
          <p:nvPr/>
        </p:nvSpPr>
        <p:spPr>
          <a:xfrm>
            <a:off x="5160740" y="2599944"/>
            <a:ext cx="1095375" cy="533400"/>
          </a:xfrm>
          <a:prstGeom prst="rect">
            <a:avLst/>
          </a:prstGeom>
        </p:spPr>
        <p:txBody>
          <a:bodyPr>
            <a:normAutofit fontScale="975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solidFill>
                  <a:prstClr val="black">
                    <a:lumMod val="75000"/>
                    <a:lumOff val="25000"/>
                  </a:prstClr>
                </a:solidFill>
                <a:effectLst>
                  <a:outerShdw blurRad="38100" dist="38100" dir="2700000" algn="tl">
                    <a:srgbClr val="000000">
                      <a:alpha val="43137"/>
                    </a:srgbClr>
                  </a:outerShdw>
                </a:effectLst>
              </a:rPr>
              <a:t>IEPA</a:t>
            </a:r>
            <a:endParaRPr lang="en-US" sz="2400" b="1" dirty="0">
              <a:solidFill>
                <a:prstClr val="black">
                  <a:lumMod val="75000"/>
                  <a:lumOff val="25000"/>
                </a:prstClr>
              </a:solidFill>
              <a:effectLst>
                <a:outerShdw blurRad="38100" dist="38100" dir="2700000" algn="tl">
                  <a:srgbClr val="000000">
                    <a:alpha val="43137"/>
                  </a:srgbClr>
                </a:outerShdw>
              </a:effectLst>
            </a:endParaRPr>
          </a:p>
        </p:txBody>
      </p:sp>
      <p:sp>
        <p:nvSpPr>
          <p:cNvPr id="11" name="Oval 10"/>
          <p:cNvSpPr/>
          <p:nvPr/>
        </p:nvSpPr>
        <p:spPr>
          <a:xfrm>
            <a:off x="3124200" y="7620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410200" y="2057400"/>
            <a:ext cx="2209800"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 Box 234"/>
          <p:cNvSpPr txBox="1">
            <a:spLocks noChangeArrowheads="1"/>
          </p:cNvSpPr>
          <p:nvPr/>
        </p:nvSpPr>
        <p:spPr bwMode="auto">
          <a:xfrm>
            <a:off x="952500" y="1178129"/>
            <a:ext cx="7696200" cy="2862322"/>
          </a:xfrm>
          <a:prstGeom prst="rect">
            <a:avLst/>
          </a:prstGeom>
          <a:solidFill>
            <a:srgbClr val="FFFFFF">
              <a:lumMod val="50000"/>
              <a:alpha val="85000"/>
            </a:srgbClr>
          </a:solidFill>
          <a:ln w="9525">
            <a:noFill/>
            <a:miter lim="800000"/>
            <a:headEnd/>
            <a:tailEnd/>
          </a:ln>
          <a:effectLst/>
        </p:spPr>
        <p:txBody>
          <a:bodyPr>
            <a:spAutoFit/>
          </a:bodyPr>
          <a:lstStyle/>
          <a:p>
            <a:pPr algn="ctr">
              <a:defRPr/>
            </a:pPr>
            <a:r>
              <a:rPr lang="en-US" sz="3600" b="1" kern="0" dirty="0" smtClean="0">
                <a:solidFill>
                  <a:srgbClr val="FFFF66"/>
                </a:solidFill>
                <a:effectLst>
                  <a:outerShdw blurRad="38100" dist="38100" dir="2700000" algn="tl">
                    <a:srgbClr val="000000"/>
                  </a:outerShdw>
                </a:effectLst>
              </a:rPr>
              <a:t>DRSCWG IPS re-development includes DRSCWG, DRWW, and IEPA regional databases which will expand the stressor and response gradients in 2017-18 across NE Illinois.</a:t>
            </a:r>
          </a:p>
        </p:txBody>
      </p:sp>
      <p:sp>
        <p:nvSpPr>
          <p:cNvPr id="14" name="Title 3"/>
          <p:cNvSpPr txBox="1">
            <a:spLocks/>
          </p:cNvSpPr>
          <p:nvPr/>
        </p:nvSpPr>
        <p:spPr>
          <a:xfrm rot="17875668">
            <a:off x="6961160" y="3954482"/>
            <a:ext cx="1095375" cy="533400"/>
          </a:xfrm>
          <a:prstGeom prst="rect">
            <a:avLst/>
          </a:prstGeom>
        </p:spPr>
        <p:txBody>
          <a:bodyPr>
            <a:normAutofit fontScale="975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smtClean="0">
                <a:solidFill>
                  <a:prstClr val="black">
                    <a:lumMod val="75000"/>
                    <a:lumOff val="25000"/>
                  </a:prstClr>
                </a:solidFill>
                <a:effectLst>
                  <a:outerShdw blurRad="38100" dist="38100" dir="2700000" algn="tl">
                    <a:srgbClr val="000000">
                      <a:alpha val="43137"/>
                    </a:srgbClr>
                  </a:outerShdw>
                </a:effectLst>
              </a:rPr>
              <a:t>LDPWG</a:t>
            </a:r>
            <a:endParaRPr lang="en-US" sz="2400" b="1" dirty="0">
              <a:solidFill>
                <a:prstClr val="black">
                  <a:lumMod val="75000"/>
                  <a:lumOff val="2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5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animBg="1"/>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57800" y="1676400"/>
            <a:ext cx="3429000" cy="4525963"/>
          </a:xfrm>
        </p:spPr>
        <p:txBody>
          <a:bodyPr>
            <a:normAutofit fontScale="92500" lnSpcReduction="10000"/>
          </a:bodyPr>
          <a:lstStyle/>
          <a:p>
            <a:r>
              <a:rPr lang="en-US" dirty="0" smtClean="0">
                <a:latin typeface="+mj-lt"/>
              </a:rPr>
              <a:t>Addresses all of the </a:t>
            </a:r>
            <a:r>
              <a:rPr lang="en-US" b="1" i="1" dirty="0" smtClean="0">
                <a:solidFill>
                  <a:srgbClr val="FF0000"/>
                </a:solidFill>
                <a:latin typeface="+mj-lt"/>
              </a:rPr>
              <a:t>DATA</a:t>
            </a:r>
            <a:r>
              <a:rPr lang="en-US" dirty="0" smtClean="0">
                <a:latin typeface="+mj-lt"/>
              </a:rPr>
              <a:t> functions in a </a:t>
            </a:r>
            <a:r>
              <a:rPr lang="en-US" b="1" u="sng" dirty="0" smtClean="0">
                <a:latin typeface="+mj-lt"/>
              </a:rPr>
              <a:t>Watershed Action Plan</a:t>
            </a:r>
          </a:p>
          <a:p>
            <a:pPr lvl="1"/>
            <a:r>
              <a:rPr lang="en-US" b="1" dirty="0" smtClean="0">
                <a:latin typeface="+mj-lt"/>
              </a:rPr>
              <a:t>Inventory</a:t>
            </a:r>
            <a:r>
              <a:rPr lang="en-US" dirty="0" smtClean="0">
                <a:latin typeface="+mj-lt"/>
              </a:rPr>
              <a:t>: Aquatic life use attainment status</a:t>
            </a:r>
          </a:p>
          <a:p>
            <a:pPr lvl="1"/>
            <a:r>
              <a:rPr lang="en-US" b="1" dirty="0" smtClean="0">
                <a:latin typeface="+mj-lt"/>
              </a:rPr>
              <a:t>Identify &amp; quantify</a:t>
            </a:r>
            <a:r>
              <a:rPr lang="en-US" dirty="0" smtClean="0">
                <a:latin typeface="+mj-lt"/>
              </a:rPr>
              <a:t> pollutants, sources, high quality waters, ecological features</a:t>
            </a:r>
          </a:p>
          <a:p>
            <a:pPr lvl="1"/>
            <a:r>
              <a:rPr lang="en-US" b="1" dirty="0" smtClean="0">
                <a:latin typeface="+mj-lt"/>
              </a:rPr>
              <a:t>Prioritize</a:t>
            </a:r>
            <a:r>
              <a:rPr lang="en-US" dirty="0" smtClean="0">
                <a:latin typeface="+mj-lt"/>
              </a:rPr>
              <a:t> abatement projects</a:t>
            </a:r>
          </a:p>
          <a:p>
            <a:pPr lvl="1"/>
            <a:r>
              <a:rPr lang="en-US" b="1" dirty="0" smtClean="0">
                <a:latin typeface="+mj-lt"/>
              </a:rPr>
              <a:t>Measure</a:t>
            </a:r>
            <a:r>
              <a:rPr lang="en-US" dirty="0" smtClean="0">
                <a:latin typeface="+mj-lt"/>
              </a:rPr>
              <a:t> Progress</a:t>
            </a:r>
          </a:p>
          <a:p>
            <a:pPr lvl="1"/>
            <a:r>
              <a:rPr lang="en-US" b="1" dirty="0" smtClean="0">
                <a:latin typeface="+mj-lt"/>
              </a:rPr>
              <a:t>Inform</a:t>
            </a:r>
            <a:r>
              <a:rPr lang="en-US" dirty="0" smtClean="0">
                <a:latin typeface="+mj-lt"/>
              </a:rPr>
              <a:t> Public</a:t>
            </a:r>
            <a:endParaRPr lang="en-US" dirty="0">
              <a:latin typeface="+mj-lt"/>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5035" t="11795" r="5284" b="21090"/>
          <a:stretch/>
        </p:blipFill>
        <p:spPr bwMode="auto">
          <a:xfrm>
            <a:off x="31374" y="457200"/>
            <a:ext cx="5330283" cy="5531005"/>
          </a:xfrm>
          <a:prstGeom prst="rect">
            <a:avLst/>
          </a:prstGeom>
          <a:noFill/>
        </p:spPr>
      </p:pic>
      <p:cxnSp>
        <p:nvCxnSpPr>
          <p:cNvPr id="8" name="Straight Arrow Connector 7"/>
          <p:cNvCxnSpPr/>
          <p:nvPr/>
        </p:nvCxnSpPr>
        <p:spPr>
          <a:xfrm>
            <a:off x="4873083" y="2514600"/>
            <a:ext cx="765717" cy="366131"/>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754841" y="3649701"/>
            <a:ext cx="895815" cy="258337"/>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2600" y="4296937"/>
            <a:ext cx="3892801" cy="579863"/>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59401" y="3649237"/>
            <a:ext cx="2286000" cy="1295400"/>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76400" y="2871439"/>
            <a:ext cx="3962400" cy="2606598"/>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1828800"/>
            <a:ext cx="2743200" cy="4038600"/>
          </a:xfrm>
          <a:prstGeom prst="straightConnector1">
            <a:avLst/>
          </a:prstGeom>
          <a:ln w="50800" cmpd="dbl">
            <a:headEnd type="triangle"/>
            <a:tailEnd type="ova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942682" y="152400"/>
            <a:ext cx="4048918" cy="1524000"/>
          </a:xfrm>
        </p:spPr>
        <p:txBody>
          <a:bodyPr>
            <a:normAutofit fontScale="90000"/>
          </a:bodyPr>
          <a:lstStyle/>
          <a:p>
            <a:pPr algn="ctr"/>
            <a:r>
              <a:rPr lang="en-US" sz="4000" b="1" dirty="0" smtClean="0">
                <a:effectLst>
                  <a:outerShdw blurRad="38100" dist="38100" dir="2700000" algn="tl">
                    <a:srgbClr val="000000">
                      <a:alpha val="43137"/>
                    </a:srgbClr>
                  </a:outerShdw>
                </a:effectLst>
              </a:rPr>
              <a:t>IPS &amp; Annual Watershed Assessments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3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anim calcmode="lin" valueType="num">
                                      <p:cBhvr>
                                        <p:cTn id="4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anim calcmode="lin" valueType="num">
                                      <p:cBhvr>
                                        <p:cTn id="5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anim calcmode="lin" valueType="num">
                                      <p:cBhvr>
                                        <p:cTn id="6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effectLst>
                  <a:outerShdw blurRad="38100" dist="38100" dir="2700000" algn="tl">
                    <a:srgbClr val="000000">
                      <a:alpha val="43137"/>
                    </a:srgbClr>
                  </a:outerShdw>
                </a:effectLst>
              </a:rPr>
              <a:t>IPS: A Data Driven Foundation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935480"/>
            <a:ext cx="8229600" cy="4389120"/>
          </a:xfrm>
        </p:spPr>
        <p:txBody>
          <a:bodyPr>
            <a:normAutofit lnSpcReduction="10000"/>
          </a:bodyPr>
          <a:lstStyle/>
          <a:p>
            <a:r>
              <a:rPr lang="en-US" dirty="0" smtClean="0">
                <a:latin typeface="+mj-lt"/>
              </a:rPr>
              <a:t>Ambient monitoring  data that includes:</a:t>
            </a:r>
          </a:p>
          <a:p>
            <a:pPr lvl="1"/>
            <a:r>
              <a:rPr lang="en-US" dirty="0" smtClean="0">
                <a:latin typeface="+mj-lt"/>
              </a:rPr>
              <a:t>Biological data</a:t>
            </a:r>
          </a:p>
          <a:p>
            <a:pPr lvl="2"/>
            <a:r>
              <a:rPr lang="en-US" dirty="0" smtClean="0">
                <a:latin typeface="+mj-lt"/>
              </a:rPr>
              <a:t>To evaluate biocriteria compliance</a:t>
            </a:r>
          </a:p>
          <a:p>
            <a:pPr lvl="1"/>
            <a:r>
              <a:rPr lang="en-US" dirty="0" smtClean="0">
                <a:latin typeface="+mj-lt"/>
              </a:rPr>
              <a:t>Water and sediment chemistry data</a:t>
            </a:r>
          </a:p>
          <a:p>
            <a:pPr lvl="2"/>
            <a:r>
              <a:rPr lang="en-US" dirty="0" smtClean="0">
                <a:latin typeface="+mj-lt"/>
              </a:rPr>
              <a:t>To evaluate water quality criteria</a:t>
            </a:r>
          </a:p>
          <a:p>
            <a:pPr lvl="2"/>
            <a:r>
              <a:rPr lang="en-US" dirty="0" smtClean="0">
                <a:latin typeface="+mj-lt"/>
              </a:rPr>
              <a:t>Compare to biocriteria based benchmarks</a:t>
            </a:r>
          </a:p>
          <a:p>
            <a:pPr lvl="2"/>
            <a:r>
              <a:rPr lang="en-US" dirty="0" smtClean="0">
                <a:latin typeface="+mj-lt"/>
              </a:rPr>
              <a:t>Compare to reference site benchmarks</a:t>
            </a:r>
          </a:p>
          <a:p>
            <a:pPr lvl="1"/>
            <a:r>
              <a:rPr lang="en-US" dirty="0" smtClean="0">
                <a:latin typeface="+mj-lt"/>
              </a:rPr>
              <a:t>Habitat data</a:t>
            </a:r>
          </a:p>
          <a:p>
            <a:pPr lvl="2"/>
            <a:r>
              <a:rPr lang="en-US" dirty="0" smtClean="0">
                <a:latin typeface="+mj-lt"/>
              </a:rPr>
              <a:t>Key limiting factor to biota</a:t>
            </a:r>
          </a:p>
          <a:p>
            <a:pPr lvl="1"/>
            <a:r>
              <a:rPr lang="en-US" dirty="0" smtClean="0">
                <a:latin typeface="+mj-lt"/>
              </a:rPr>
              <a:t>Land use and flow data</a:t>
            </a:r>
          </a:p>
          <a:p>
            <a:pPr lvl="2"/>
            <a:r>
              <a:rPr lang="en-US" dirty="0" smtClean="0">
                <a:latin typeface="+mj-lt"/>
              </a:rPr>
              <a:t>Effects of land use on the natural flow regime is a key issue</a:t>
            </a:r>
            <a:endParaRPr lang="en-US" dirty="0">
              <a:latin typeface="+mj-lt"/>
            </a:endParaRPr>
          </a:p>
        </p:txBody>
      </p:sp>
      <p:pic>
        <p:nvPicPr>
          <p:cNvPr id="4" name="Content Placeholder 3" descr="Green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256818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rayfis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171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046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458200" cy="1143000"/>
          </a:xfrm>
        </p:spPr>
        <p:txBody>
          <a:bodyPr>
            <a:normAutofit fontScale="90000"/>
          </a:bodyPr>
          <a:lstStyle/>
          <a:p>
            <a:pPr algn="ctr"/>
            <a:r>
              <a:rPr lang="en-US" b="1" dirty="0" smtClean="0">
                <a:effectLst>
                  <a:outerShdw blurRad="38100" dist="38100" dir="2700000" algn="tl">
                    <a:srgbClr val="000000">
                      <a:alpha val="43137"/>
                    </a:srgbClr>
                  </a:outerShdw>
                </a:effectLst>
              </a:rPr>
              <a:t>Stressor and Response </a:t>
            </a:r>
            <a:r>
              <a:rPr lang="en-US" b="1" dirty="0">
                <a:effectLst>
                  <a:outerShdw blurRad="38100" dist="38100" dir="2700000" algn="tl">
                    <a:srgbClr val="000000">
                      <a:alpha val="43137"/>
                    </a:srgbClr>
                  </a:outerShdw>
                </a:effectLst>
              </a:rPr>
              <a:t>Variables </a:t>
            </a:r>
            <a:r>
              <a:rPr lang="en-US" b="1" dirty="0" smtClean="0">
                <a:effectLst>
                  <a:outerShdw blurRad="38100" dist="38100" dir="2700000" algn="tl">
                    <a:srgbClr val="000000">
                      <a:alpha val="43137"/>
                    </a:srgbClr>
                  </a:outerShdw>
                </a:effectLst>
              </a:rPr>
              <a:t>are Normalized to the Same Scale</a:t>
            </a:r>
            <a:endParaRPr lang="en-US" b="1"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924536665"/>
              </p:ext>
            </p:extLst>
          </p:nvPr>
        </p:nvGraphicFramePr>
        <p:xfrm>
          <a:off x="1752599" y="1981200"/>
          <a:ext cx="6477001" cy="4495800"/>
        </p:xfrm>
        <a:graphic>
          <a:graphicData uri="http://schemas.openxmlformats.org/drawingml/2006/table">
            <a:tbl>
              <a:tblPr/>
              <a:tblGrid>
                <a:gridCol w="1671979"/>
                <a:gridCol w="2887615"/>
                <a:gridCol w="1181123"/>
                <a:gridCol w="736284"/>
              </a:tblGrid>
              <a:tr h="321128">
                <a:tc>
                  <a:txBody>
                    <a:bodyPr/>
                    <a:lstStyle/>
                    <a:p>
                      <a:pPr algn="l" fontAlgn="b"/>
                      <a:endParaRPr lang="en-US" sz="20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a:noFill/>
                    </a:lnB>
                  </a:tcPr>
                </a:tc>
              </a:tr>
              <a:tr h="321128">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a:noFill/>
                    </a:lnT>
                    <a:lnB>
                      <a:noFill/>
                    </a:lnB>
                  </a:tcPr>
                </a:tc>
              </a:tr>
              <a:tr h="321128">
                <a:tc gridSpan="3">
                  <a:txBody>
                    <a:bodyPr/>
                    <a:lstStyle/>
                    <a:p>
                      <a:pPr algn="ctr" fontAlgn="b"/>
                      <a:r>
                        <a:rPr lang="en-US" sz="2000" b="1" i="0" u="none" strike="noStrike" dirty="0">
                          <a:solidFill>
                            <a:srgbClr val="000000"/>
                          </a:solidFill>
                          <a:effectLst/>
                          <a:latin typeface="Calibri"/>
                        </a:rPr>
                        <a:t>Stressor Rank Guide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2258">
                <a:tc>
                  <a:txBody>
                    <a:bodyPr/>
                    <a:lstStyle/>
                    <a:p>
                      <a:pPr algn="ctr" fontAlgn="b"/>
                      <a:r>
                        <a:rPr lang="en-US" sz="2000" b="1" i="0" u="none" strike="noStrike">
                          <a:solidFill>
                            <a:srgbClr val="000000"/>
                          </a:solidFill>
                          <a:effectLst/>
                          <a:latin typeface="Calibri"/>
                        </a:rPr>
                        <a:t>Narrative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2000" b="1" i="0" u="none" strike="noStrike" dirty="0">
                          <a:solidFill>
                            <a:srgbClr val="000000"/>
                          </a:solidFill>
                          <a:effectLst/>
                          <a:latin typeface="Calibri"/>
                        </a:rPr>
                        <a:t>Aquatic Life </a:t>
                      </a:r>
                      <a:r>
                        <a:rPr lang="en-US" sz="2000" b="1" i="0" u="none" strike="noStrike" dirty="0" smtClean="0">
                          <a:solidFill>
                            <a:srgbClr val="000000"/>
                          </a:solidFill>
                          <a:effectLst/>
                          <a:latin typeface="Calibri"/>
                        </a:rPr>
                        <a:t>Use Equivalent</a:t>
                      </a:r>
                      <a:endParaRPr lang="en-US" sz="2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2000" b="1" i="0" u="none" strike="noStrike">
                          <a:solidFill>
                            <a:srgbClr val="000000"/>
                          </a:solidFill>
                          <a:effectLst/>
                          <a:latin typeface="Calibri"/>
                        </a:rPr>
                        <a:t>Numeric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2258">
                <a:tc>
                  <a:txBody>
                    <a:bodyPr/>
                    <a:lstStyle/>
                    <a:p>
                      <a:pPr algn="ctr" fontAlgn="b"/>
                      <a:r>
                        <a:rPr lang="en-US" sz="2000" b="0" i="0" u="none" strike="noStrike" dirty="0">
                          <a:solidFill>
                            <a:srgbClr val="000000"/>
                          </a:solidFill>
                          <a:effectLst/>
                          <a:latin typeface="Calibri"/>
                        </a:rPr>
                        <a:t>Excellent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2000" b="0" i="0" u="none" strike="noStrike" dirty="0">
                          <a:solidFill>
                            <a:srgbClr val="000000"/>
                          </a:solidFill>
                          <a:effectLst/>
                          <a:latin typeface="Calibri"/>
                        </a:rPr>
                        <a:t>Exceptional Warmwater Habitat (EWH)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2000" b="0" i="0" u="none" strike="noStrike" dirty="0">
                          <a:solidFill>
                            <a:srgbClr val="000000"/>
                          </a:solidFill>
                          <a:effectLst/>
                          <a:latin typeface="Calibri"/>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321128">
                <a:tc>
                  <a:txBody>
                    <a:bodyPr/>
                    <a:lstStyle/>
                    <a:p>
                      <a:pPr algn="ctr" fontAlgn="b"/>
                      <a:r>
                        <a:rPr lang="en-US" sz="2000" b="0" i="0" u="none" strike="noStrike">
                          <a:solidFill>
                            <a:srgbClr val="000000"/>
                          </a:solidFill>
                          <a:effectLst/>
                          <a:latin typeface="Calibri"/>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0" i="0" u="none" strike="noStrike">
                          <a:solidFill>
                            <a:srgbClr val="000000"/>
                          </a:solidFill>
                          <a:effectLst/>
                          <a:latin typeface="Calibri"/>
                        </a:rPr>
                        <a:t>Warmwater Habitat (WWH)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000" b="0" i="0" u="none" strike="noStrike">
                          <a:solidFill>
                            <a:srgbClr val="000000"/>
                          </a:solidFill>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2258">
                <a:tc>
                  <a:txBody>
                    <a:bodyPr/>
                    <a:lstStyle/>
                    <a:p>
                      <a:pPr algn="ctr" fontAlgn="b"/>
                      <a:r>
                        <a:rPr lang="en-US" sz="2000" b="0" i="0" u="none" strike="noStrike">
                          <a:solidFill>
                            <a:srgbClr val="000000"/>
                          </a:solidFill>
                          <a:effectLst/>
                          <a:latin typeface="Calibri"/>
                        </a:rPr>
                        <a:t>Fair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0" i="0" u="none" strike="noStrike">
                          <a:solidFill>
                            <a:srgbClr val="000000"/>
                          </a:solidFill>
                          <a:effectLst/>
                          <a:latin typeface="Calibri"/>
                        </a:rPr>
                        <a:t>Modified Warmwater Habitat (MWH)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0" i="0" u="none" strike="noStrike">
                          <a:solidFill>
                            <a:srgbClr val="000000"/>
                          </a:solidFill>
                          <a:effectLst/>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2258">
                <a:tc>
                  <a:txBody>
                    <a:bodyPr/>
                    <a:lstStyle/>
                    <a:p>
                      <a:pPr algn="ctr" fontAlgn="b"/>
                      <a:r>
                        <a:rPr lang="en-US" sz="2000" b="0" i="0" u="none" strike="noStrike">
                          <a:solidFill>
                            <a:srgbClr val="000000"/>
                          </a:solidFill>
                          <a:effectLst/>
                          <a:latin typeface="Calibri"/>
                        </a:rPr>
                        <a:t>Poor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a:solidFill>
                            <a:srgbClr val="000000"/>
                          </a:solidFill>
                          <a:effectLst/>
                          <a:latin typeface="Calibri"/>
                        </a:rPr>
                        <a:t>Limited Resource Water (LRW)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a:solidFill>
                            <a:srgbClr val="000000"/>
                          </a:solidFill>
                          <a:effectLst/>
                          <a:latin typeface="Calibri"/>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321128">
                <a:tc>
                  <a:txBody>
                    <a:bodyPr/>
                    <a:lstStyle/>
                    <a:p>
                      <a:pPr algn="ctr" fontAlgn="b"/>
                      <a:r>
                        <a:rPr lang="en-US" sz="2000" b="0" i="0" u="none" strike="noStrike">
                          <a:solidFill>
                            <a:srgbClr val="000000"/>
                          </a:solidFill>
                          <a:effectLst/>
                          <a:latin typeface="Calibri"/>
                        </a:rPr>
                        <a:t>Very Poor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000" b="0" i="0" u="none" strike="noStrike" dirty="0" smtClean="0">
                          <a:solidFill>
                            <a:srgbClr val="000000"/>
                          </a:solidFill>
                          <a:effectLst/>
                          <a:latin typeface="Calibri"/>
                        </a:rPr>
                        <a:t>Never Acceptable</a:t>
                      </a:r>
                      <a:r>
                        <a:rPr lang="en-US" sz="20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000" b="0" i="0" u="none" strike="noStrike">
                          <a:solidFill>
                            <a:srgbClr val="000000"/>
                          </a:solidFill>
                          <a:effectLst/>
                          <a:latin typeface="Calibri"/>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20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321128">
                <a:tc>
                  <a:txBody>
                    <a:bodyPr/>
                    <a:lstStyle/>
                    <a:p>
                      <a:pPr algn="l" fontAlgn="b"/>
                      <a:endParaRPr lang="en-US" sz="2000" b="0"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rgbClr val="000000"/>
                        </a:solidFill>
                        <a:effectLst/>
                        <a:latin typeface="Calibri"/>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87913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3" y="762000"/>
            <a:ext cx="9171964" cy="3810000"/>
          </a:xfrm>
          <a:prstGeom prst="rect">
            <a:avLst/>
          </a:prstGeom>
        </p:spPr>
      </p:pic>
      <p:sp>
        <p:nvSpPr>
          <p:cNvPr id="3" name="Title 1"/>
          <p:cNvSpPr txBox="1">
            <a:spLocks/>
          </p:cNvSpPr>
          <p:nvPr/>
        </p:nvSpPr>
        <p:spPr bwMode="auto">
          <a:xfrm>
            <a:off x="1332239" y="0"/>
            <a:ext cx="64770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smtClean="0">
                <a:solidFill>
                  <a:srgbClr val="000000"/>
                </a:solidFill>
                <a:effectLst>
                  <a:outerShdw blurRad="38100" dist="38100" dir="2700000" algn="tl">
                    <a:srgbClr val="000000">
                      <a:alpha val="43137"/>
                    </a:srgbClr>
                  </a:outerShdw>
                </a:effectLst>
                <a:latin typeface="Calibri" panose="020F0502020204030204" pitchFamily="34" charset="0"/>
              </a:rPr>
              <a:t>Principal IPS Outputs</a:t>
            </a:r>
            <a:endParaRPr lang="en-US" b="1" kern="0" dirty="0">
              <a:solidFill>
                <a:srgbClr val="000000"/>
              </a:solidFill>
              <a:effectLst>
                <a:outerShdw blurRad="38100" dist="38100" dir="2700000" algn="tl">
                  <a:srgbClr val="000000">
                    <a:alpha val="43137"/>
                  </a:srgbClr>
                </a:outerShdw>
              </a:effectLst>
              <a:latin typeface="Calibri" panose="020F0502020204030204" pitchFamily="34" charset="0"/>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9701" t="18436" r="22402" b="1955"/>
          <a:stretch/>
        </p:blipFill>
        <p:spPr bwMode="auto">
          <a:xfrm>
            <a:off x="1066800" y="685800"/>
            <a:ext cx="7162800" cy="5943600"/>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40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Derivation of Stressor Benchmarks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smtClean="0">
                <a:latin typeface="+mj-lt"/>
              </a:rPr>
              <a:t>Multiple options for stressor benchmarks:</a:t>
            </a:r>
          </a:p>
          <a:p>
            <a:pPr lvl="1"/>
            <a:r>
              <a:rPr lang="en-US" sz="2800" dirty="0" smtClean="0">
                <a:latin typeface="+mj-lt"/>
              </a:rPr>
              <a:t>Water quality criteria where they exist (ammonia, dissolved oxygen).</a:t>
            </a:r>
          </a:p>
          <a:p>
            <a:pPr lvl="1"/>
            <a:r>
              <a:rPr lang="en-US" sz="2800" dirty="0" smtClean="0">
                <a:latin typeface="+mj-lt"/>
              </a:rPr>
              <a:t>Regionally derived biological stressor benchmarks.</a:t>
            </a:r>
          </a:p>
          <a:p>
            <a:pPr lvl="1"/>
            <a:r>
              <a:rPr lang="en-US" sz="2800" dirty="0" smtClean="0">
                <a:latin typeface="+mj-lt"/>
              </a:rPr>
              <a:t>Regional reference conditions.</a:t>
            </a:r>
          </a:p>
          <a:p>
            <a:r>
              <a:rPr lang="en-US" sz="2800" dirty="0" smtClean="0">
                <a:latin typeface="+mj-lt"/>
              </a:rPr>
              <a:t>Regionally derived benchmarks provide thresholds for parameters without WQ criteria and more relevant and accurate effect thresholds for parameters with statewide criteria.</a:t>
            </a:r>
            <a:endParaRPr lang="en-US" sz="2800" dirty="0">
              <a:latin typeface="+mj-lt"/>
            </a:endParaRPr>
          </a:p>
        </p:txBody>
      </p:sp>
    </p:spTree>
    <p:extLst>
      <p:ext uri="{BB962C8B-B14F-4D97-AF65-F5344CB8AC3E}">
        <p14:creationId xmlns:p14="http://schemas.microsoft.com/office/powerpoint/2010/main" val="21786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4864"/>
            <a:ext cx="6882319" cy="6863603"/>
          </a:xfrm>
          <a:prstGeom prst="rect">
            <a:avLst/>
          </a:prstGeom>
        </p:spPr>
      </p:pic>
      <p:sp>
        <p:nvSpPr>
          <p:cNvPr id="3" name="Text Box 49"/>
          <p:cNvSpPr txBox="1">
            <a:spLocks noChangeArrowheads="1"/>
          </p:cNvSpPr>
          <p:nvPr/>
        </p:nvSpPr>
        <p:spPr bwMode="auto">
          <a:xfrm>
            <a:off x="182880" y="2629558"/>
            <a:ext cx="8859520" cy="461665"/>
          </a:xfrm>
          <a:prstGeom prst="rect">
            <a:avLst/>
          </a:prstGeom>
          <a:solidFill>
            <a:srgbClr val="3399FF"/>
          </a:solidFill>
          <a:ln w="9525">
            <a:noFill/>
            <a:miter lim="800000"/>
            <a:headEnd/>
            <a:tailEnd/>
          </a:ln>
          <a:effectLst/>
        </p:spPr>
        <p:txBody>
          <a:bodyPr wrap="square">
            <a:spAutoFit/>
          </a:bodyPr>
          <a:lstStyle/>
          <a:p>
            <a:pPr algn="ctr" fontAlgn="base">
              <a:spcBef>
                <a:spcPct val="0"/>
              </a:spcBef>
              <a:spcAft>
                <a:spcPct val="0"/>
              </a:spcAft>
              <a:defRPr/>
            </a:pPr>
            <a:r>
              <a:rPr lang="en-US" sz="2400" b="1" dirty="0">
                <a:solidFill>
                  <a:srgbClr val="FFFF66"/>
                </a:solidFill>
                <a:effectLst>
                  <a:outerShdw blurRad="38100" dist="38100" dir="2700000" algn="tl">
                    <a:srgbClr val="000000"/>
                  </a:outerShdw>
                </a:effectLst>
                <a:latin typeface="Arial" charset="0"/>
              </a:rPr>
              <a:t>http://www.msdgc.org/initiatives/water_quality/index.html</a:t>
            </a:r>
          </a:p>
        </p:txBody>
      </p:sp>
    </p:spTree>
    <p:extLst>
      <p:ext uri="{BB962C8B-B14F-4D97-AF65-F5344CB8AC3E}">
        <p14:creationId xmlns:p14="http://schemas.microsoft.com/office/powerpoint/2010/main" val="34616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4800" y="152400"/>
          <a:ext cx="3124200" cy="6528565"/>
        </p:xfrm>
        <a:graphic>
          <a:graphicData uri="http://schemas.openxmlformats.org/drawingml/2006/table">
            <a:tbl>
              <a:tblPr firstRow="1" firstCol="1" bandRow="1"/>
              <a:tblGrid>
                <a:gridCol w="1188855"/>
                <a:gridCol w="1935345"/>
              </a:tblGrid>
              <a:tr h="466326">
                <a:tc>
                  <a:txBody>
                    <a:bodyPr/>
                    <a:lstStyle/>
                    <a:p>
                      <a:pPr marL="0" marR="0" algn="ctr">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Stressor Categories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Common Indicators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(Italic – Used in the IPS)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Habitat Diversity</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QHEI, QHEI Channel</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699489">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Bedded Sediment</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QHEI Substrate Metric</a:t>
                      </a:r>
                      <a:r>
                        <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 QHEI Embeddedness and Silt Scores</a:t>
                      </a:r>
                    </a:p>
                  </a:txBody>
                  <a:tcPr marL="82943" marR="82943" marT="0" marB="0">
                    <a:lnL>
                      <a:noFill/>
                    </a:lnL>
                    <a:lnR>
                      <a:noFill/>
                    </a:lnR>
                    <a:lnT>
                      <a:noFill/>
                    </a:lnT>
                    <a:lnB>
                      <a:noFill/>
                    </a:lnB>
                  </a:tcPr>
                </a:tc>
              </a:tr>
              <a:tr h="116581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Stream Flow Regime</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c>
                  <a:txBody>
                    <a:bodyPr/>
                    <a:lstStyle/>
                    <a:p>
                      <a:pPr marL="0" marR="0" algn="l">
                        <a:lnSpc>
                          <a:spcPct val="115000"/>
                        </a:lnSpc>
                        <a:spcBef>
                          <a:spcPts val="0"/>
                        </a:spcBef>
                        <a:spcAft>
                          <a:spcPts val="0"/>
                        </a:spcAft>
                      </a:pPr>
                      <a:r>
                        <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Base Flow Index (LF), </a:t>
                      </a: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HydroQHEI (LF), Impervious Surface</a:t>
                      </a:r>
                      <a:r>
                        <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 (LF/HF), Mean Sept Flows (LF)</a:t>
                      </a:r>
                    </a:p>
                  </a:txBody>
                  <a:tcPr marL="82943" marR="82943" marT="0" marB="0">
                    <a:lnL>
                      <a:noFill/>
                    </a:lnL>
                    <a:lnR>
                      <a:noFill/>
                    </a:lnR>
                    <a:lnT>
                      <a:noFill/>
                    </a:lnT>
                    <a:lnB>
                      <a:noFill/>
                    </a:lnB>
                    <a:solidFill>
                      <a:srgbClr val="D3DFEE"/>
                    </a:solidFill>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Oxygen Demand</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c>
                  <a:txBody>
                    <a:bodyPr/>
                    <a:lstStyle/>
                    <a:p>
                      <a:pPr marL="0" marR="0" algn="l">
                        <a:lnSpc>
                          <a:spcPct val="115000"/>
                        </a:lnSpc>
                        <a:spcBef>
                          <a:spcPts val="0"/>
                        </a:spcBef>
                        <a:spcAft>
                          <a:spcPts val="0"/>
                        </a:spcAft>
                      </a:pPr>
                      <a:r>
                        <a:rPr lang="en-US" sz="1300" i="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Minimum DO, BOD</a:t>
                      </a:r>
                      <a:endParaRPr lang="en-US" sz="13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Acid/Alkaline Conditions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pH</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Dissolved Substances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Total Chloride, Conductivity, TDS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Suspended Substances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TSS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r>
              <a:tr h="233163">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Nutrients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c>
                  <a:txBody>
                    <a:bodyPr/>
                    <a:lstStyle/>
                    <a:p>
                      <a:pPr marL="0" marR="0" algn="l">
                        <a:lnSpc>
                          <a:spcPct val="115000"/>
                        </a:lnSpc>
                        <a:spcBef>
                          <a:spcPts val="0"/>
                        </a:spcBef>
                        <a:spcAft>
                          <a:spcPts val="0"/>
                        </a:spcAft>
                      </a:pPr>
                      <a:r>
                        <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TP, </a:t>
                      </a: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Nitrate, TKN</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Conventional Toxics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Ammonia</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solidFill>
                      <a:srgbClr val="D3DFEE"/>
                    </a:solidFill>
                  </a:tcPr>
                </a:tc>
              </a:tr>
              <a:tr h="466326">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Metals</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c>
                  <a:txBody>
                    <a:bodyPr/>
                    <a:lstStyle/>
                    <a:p>
                      <a:pPr marL="0" marR="0" algn="l">
                        <a:lnSpc>
                          <a:spcPct val="115000"/>
                        </a:lnSpc>
                        <a:spcBef>
                          <a:spcPts val="0"/>
                        </a:spcBef>
                        <a:spcAft>
                          <a:spcPts val="0"/>
                        </a:spcAft>
                      </a:pPr>
                      <a:r>
                        <a:rPr lang="en-US" sz="1300" i="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Copper, Zinc, Lead, Manganese</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a:noFill/>
                    </a:lnB>
                  </a:tcPr>
                </a:tc>
              </a:tr>
              <a:tr h="699489">
                <a:tc>
                  <a:txBody>
                    <a:bodyPr/>
                    <a:lstStyle/>
                    <a:p>
                      <a:pPr marL="0" marR="0" algn="l">
                        <a:lnSpc>
                          <a:spcPct val="115000"/>
                        </a:lnSpc>
                        <a:spcBef>
                          <a:spcPts val="0"/>
                        </a:spcBef>
                        <a:spcAft>
                          <a:spcPts val="0"/>
                        </a:spcAft>
                      </a:pPr>
                      <a:r>
                        <a:rPr lang="en-US" sz="1300" b="1">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Flood Plain/Land Use Quality</a:t>
                      </a:r>
                      <a:endParaRPr lang="en-US" sz="13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3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QHEI Riparian, </a:t>
                      </a:r>
                      <a:r>
                        <a:rPr lang="en-US" sz="1300" i="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Buffer Land Use, Catchment Land Use (Heavy Urban)</a:t>
                      </a:r>
                      <a:endParaRPr lang="en-US" sz="13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43" marR="82943"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7" name="Picture 6"/>
          <p:cNvPicPr>
            <a:picLocks noChangeAspect="1"/>
          </p:cNvPicPr>
          <p:nvPr/>
        </p:nvPicPr>
        <p:blipFill>
          <a:blip r:embed="rId2"/>
          <a:stretch>
            <a:fillRect/>
          </a:stretch>
        </p:blipFill>
        <p:spPr>
          <a:xfrm>
            <a:off x="3657600" y="1752600"/>
            <a:ext cx="5363206" cy="3962400"/>
          </a:xfrm>
          <a:prstGeom prst="rect">
            <a:avLst/>
          </a:prstGeom>
        </p:spPr>
      </p:pic>
      <p:sp>
        <p:nvSpPr>
          <p:cNvPr id="9" name="Title 1"/>
          <p:cNvSpPr txBox="1">
            <a:spLocks/>
          </p:cNvSpPr>
          <p:nvPr/>
        </p:nvSpPr>
        <p:spPr>
          <a:xfrm>
            <a:off x="3733800" y="609600"/>
            <a:ext cx="5257800" cy="685800"/>
          </a:xfrm>
          <a:prstGeom prst="rect">
            <a:avLst/>
          </a:prstGeom>
        </p:spPr>
        <p:txBody>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b="1" dirty="0" smtClean="0">
                <a:solidFill>
                  <a:prstClr val="black">
                    <a:lumMod val="75000"/>
                    <a:lumOff val="25000"/>
                  </a:prstClr>
                </a:solidFill>
                <a:effectLst>
                  <a:outerShdw blurRad="38100" dist="38100" dir="2700000" algn="tl">
                    <a:srgbClr val="000000">
                      <a:alpha val="43137"/>
                    </a:srgbClr>
                  </a:outerShdw>
                </a:effectLst>
                <a:latin typeface="Calibri"/>
              </a:rPr>
              <a:t>IPS Variables &amp; Endpoints</a:t>
            </a:r>
            <a:endParaRPr lang="en-US" b="1" dirty="0">
              <a:solidFill>
                <a:prstClr val="black">
                  <a:lumMod val="75000"/>
                  <a:lumOff val="25000"/>
                </a:prstClr>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8669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71800"/>
            <a:ext cx="4089569" cy="303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268" y="-193297"/>
            <a:ext cx="4125156" cy="32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036343186"/>
              </p:ext>
            </p:extLst>
          </p:nvPr>
        </p:nvGraphicFramePr>
        <p:xfrm>
          <a:off x="152400" y="1142996"/>
          <a:ext cx="4267200" cy="4284730"/>
        </p:xfrm>
        <a:graphic>
          <a:graphicData uri="http://schemas.openxmlformats.org/drawingml/2006/table">
            <a:tbl>
              <a:tblPr firstRow="1" firstCol="1" bandRow="1">
                <a:tableStyleId>{5C22544A-7EE6-4342-B048-85BDC9FD1C3A}</a:tableStyleId>
              </a:tblPr>
              <a:tblGrid>
                <a:gridCol w="838200"/>
                <a:gridCol w="609600"/>
                <a:gridCol w="762000"/>
                <a:gridCol w="1143000"/>
                <a:gridCol w="914400"/>
              </a:tblGrid>
              <a:tr h="703462">
                <a:tc>
                  <a:txBody>
                    <a:bodyPr/>
                    <a:lstStyle/>
                    <a:p>
                      <a:pPr marL="0" marR="0">
                        <a:lnSpc>
                          <a:spcPct val="115000"/>
                        </a:lnSpc>
                        <a:spcBef>
                          <a:spcPts val="0"/>
                        </a:spcBef>
                        <a:spcAft>
                          <a:spcPts val="0"/>
                        </a:spcAft>
                      </a:pPr>
                      <a:r>
                        <a:rPr lang="en-US" sz="1100" dirty="0">
                          <a:effectLst/>
                        </a:rPr>
                        <a:t>Stream Size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Aq. Life Use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IBI </a:t>
                      </a:r>
                      <a:r>
                        <a:rPr lang="en-US" sz="1100" dirty="0" err="1" smtClean="0">
                          <a:effectLst/>
                        </a:rPr>
                        <a:t>Biocrit-eria</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Ref Values</a:t>
                      </a:r>
                    </a:p>
                    <a:p>
                      <a:pPr marL="0" marR="0" algn="ctr">
                        <a:lnSpc>
                          <a:spcPct val="115000"/>
                        </a:lnSpc>
                        <a:spcBef>
                          <a:spcPts val="0"/>
                        </a:spcBef>
                        <a:spcAft>
                          <a:spcPts val="0"/>
                        </a:spcAft>
                      </a:pPr>
                      <a:r>
                        <a:rPr lang="en-US" sz="1100" dirty="0">
                          <a:effectLst/>
                        </a:rPr>
                        <a:t>Median (IQR)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Threshold Values</a:t>
                      </a:r>
                      <a:endParaRPr lang="en-US" sz="1100">
                        <a:effectLst/>
                        <a:latin typeface="Calibri"/>
                        <a:ea typeface="Calibri"/>
                        <a:cs typeface="Times New Roman"/>
                      </a:endParaRPr>
                    </a:p>
                  </a:txBody>
                  <a:tcPr marL="68580" marR="68580" marT="0" marB="0" anchor="ctr"/>
                </a:tc>
              </a:tr>
              <a:tr h="298439">
                <a:tc rowSpan="4">
                  <a:txBody>
                    <a:bodyPr/>
                    <a:lstStyle/>
                    <a:p>
                      <a:pPr marL="0" marR="0">
                        <a:lnSpc>
                          <a:spcPct val="115000"/>
                        </a:lnSpc>
                        <a:spcBef>
                          <a:spcPts val="0"/>
                        </a:spcBef>
                        <a:spcAft>
                          <a:spcPts val="0"/>
                        </a:spcAft>
                      </a:pPr>
                      <a:r>
                        <a:rPr lang="en-US" sz="900" dirty="0">
                          <a:effectLst/>
                        </a:rPr>
                        <a:t>Headwater</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EWH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400" b="1" dirty="0" smtClean="0">
                          <a:effectLst/>
                        </a:rPr>
                        <a:t>68 (64.5-74.0)</a:t>
                      </a:r>
                      <a:r>
                        <a:rPr lang="en-US" sz="1400" b="1" dirty="0">
                          <a:effectLst/>
                        </a:rPr>
                        <a:t> </a:t>
                      </a: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B0F0"/>
                          </a:solidFill>
                          <a:effectLst/>
                        </a:rPr>
                        <a:t>77.35</a:t>
                      </a:r>
                      <a:endParaRPr lang="en-US" sz="1400" b="1" dirty="0">
                        <a:solidFill>
                          <a:srgbClr val="00B0F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WWH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40</a:t>
                      </a:r>
                      <a:endParaRPr lang="en-US" sz="1100">
                        <a:effectLst/>
                        <a:latin typeface="Calibri"/>
                        <a:ea typeface="Calibri"/>
                        <a:cs typeface="Times New Roman"/>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B050"/>
                          </a:solidFill>
                          <a:effectLst/>
                        </a:rPr>
                        <a:t>59.79</a:t>
                      </a:r>
                      <a:endParaRPr lang="en-US" sz="1400" b="1" dirty="0">
                        <a:solidFill>
                          <a:srgbClr val="00B05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MWH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FF00"/>
                          </a:solidFill>
                          <a:effectLst/>
                        </a:rPr>
                        <a:t>31.69</a:t>
                      </a:r>
                      <a:endParaRPr lang="en-US" sz="1400" b="1" dirty="0">
                        <a:solidFill>
                          <a:srgbClr val="FFFF0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V. Poor</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18</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C000"/>
                          </a:solidFill>
                          <a:effectLst/>
                        </a:rPr>
                        <a:t>21.15</a:t>
                      </a:r>
                      <a:endParaRPr lang="en-US" sz="1400" b="1" dirty="0">
                        <a:solidFill>
                          <a:srgbClr val="FFC000"/>
                        </a:solidFill>
                        <a:effectLst/>
                        <a:latin typeface="Calibri"/>
                        <a:ea typeface="Calibri"/>
                        <a:cs typeface="Times New Roman"/>
                      </a:endParaRPr>
                    </a:p>
                  </a:txBody>
                  <a:tcPr marL="68580" marR="68580" marT="0" marB="0" anchor="ctr"/>
                </a:tc>
              </a:tr>
              <a:tr h="298439">
                <a:tc rowSpan="4">
                  <a:txBody>
                    <a:bodyPr/>
                    <a:lstStyle/>
                    <a:p>
                      <a:pPr marL="0" marR="0">
                        <a:lnSpc>
                          <a:spcPct val="115000"/>
                        </a:lnSpc>
                        <a:spcBef>
                          <a:spcPts val="0"/>
                        </a:spcBef>
                        <a:spcAft>
                          <a:spcPts val="0"/>
                        </a:spcAft>
                      </a:pPr>
                      <a:r>
                        <a:rPr lang="en-US" sz="900" dirty="0">
                          <a:effectLst/>
                        </a:rPr>
                        <a:t>Wadeable</a:t>
                      </a:r>
                    </a:p>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EWH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400" b="1" dirty="0" smtClean="0">
                          <a:effectLst/>
                        </a:rPr>
                        <a:t>73.5 (67.5-80.0)</a:t>
                      </a:r>
                      <a:r>
                        <a:rPr lang="en-US" sz="1400" b="1" dirty="0">
                          <a:effectLst/>
                        </a:rPr>
                        <a:t> </a:t>
                      </a: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B0F0"/>
                          </a:solidFill>
                          <a:effectLst/>
                        </a:rPr>
                        <a:t>78.45</a:t>
                      </a:r>
                      <a:endParaRPr lang="en-US" sz="1400" b="1" dirty="0">
                        <a:solidFill>
                          <a:srgbClr val="00B0F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WWH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40</a:t>
                      </a:r>
                      <a:endParaRPr lang="en-US" sz="1100">
                        <a:effectLst/>
                        <a:latin typeface="Calibri"/>
                        <a:ea typeface="Calibri"/>
                        <a:cs typeface="Times New Roman"/>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B050"/>
                          </a:solidFill>
                          <a:effectLst/>
                        </a:rPr>
                        <a:t>60.41</a:t>
                      </a:r>
                      <a:endParaRPr lang="en-US" sz="1400" b="1" dirty="0">
                        <a:solidFill>
                          <a:srgbClr val="00B05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MWH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FF00"/>
                          </a:solidFill>
                          <a:effectLst/>
                        </a:rPr>
                        <a:t>31.56</a:t>
                      </a:r>
                      <a:endParaRPr lang="en-US" sz="1400" b="1" dirty="0">
                        <a:solidFill>
                          <a:srgbClr val="FFFF0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V. Poor</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18</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C000"/>
                          </a:solidFill>
                          <a:effectLst/>
                        </a:rPr>
                        <a:t>20.74</a:t>
                      </a:r>
                      <a:endParaRPr lang="en-US" sz="1400" b="1" dirty="0">
                        <a:solidFill>
                          <a:srgbClr val="FFC000"/>
                        </a:solidFill>
                        <a:effectLst/>
                        <a:latin typeface="Calibri"/>
                        <a:ea typeface="Calibri"/>
                        <a:cs typeface="Times New Roman"/>
                      </a:endParaRPr>
                    </a:p>
                  </a:txBody>
                  <a:tcPr marL="68580" marR="68580" marT="0" marB="0" anchor="ctr"/>
                </a:tc>
              </a:tr>
              <a:tr h="298439">
                <a:tc rowSpan="4">
                  <a:txBody>
                    <a:bodyPr/>
                    <a:lstStyle/>
                    <a:p>
                      <a:pPr marL="0" marR="0">
                        <a:lnSpc>
                          <a:spcPct val="115000"/>
                        </a:lnSpc>
                        <a:spcBef>
                          <a:spcPts val="0"/>
                        </a:spcBef>
                        <a:spcAft>
                          <a:spcPts val="0"/>
                        </a:spcAft>
                      </a:pPr>
                      <a:r>
                        <a:rPr lang="en-US" sz="900" dirty="0" err="1">
                          <a:effectLst/>
                        </a:rPr>
                        <a:t>Boatable</a:t>
                      </a:r>
                      <a:endParaRPr lang="en-US" sz="900" dirty="0">
                        <a:effectLst/>
                      </a:endParaRPr>
                    </a:p>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EWH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48</a:t>
                      </a:r>
                      <a:endParaRPr lang="en-US" sz="1100">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400" b="1" dirty="0" smtClean="0">
                          <a:effectLst/>
                        </a:rPr>
                        <a:t>83.5 (77.25-84.75)</a:t>
                      </a:r>
                      <a:r>
                        <a:rPr lang="en-US" sz="1400" b="1" dirty="0">
                          <a:effectLst/>
                        </a:rPr>
                        <a:t> </a:t>
                      </a: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B0F0"/>
                          </a:solidFill>
                          <a:effectLst/>
                        </a:rPr>
                        <a:t>76.65</a:t>
                      </a:r>
                      <a:endParaRPr lang="en-US" sz="1400" b="1" dirty="0">
                        <a:solidFill>
                          <a:srgbClr val="00B0F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WWH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38</a:t>
                      </a:r>
                      <a:endParaRPr lang="en-US" sz="1100">
                        <a:effectLst/>
                        <a:latin typeface="Calibri"/>
                        <a:ea typeface="Calibri"/>
                        <a:cs typeface="Times New Roman"/>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B050"/>
                          </a:solidFill>
                          <a:effectLst/>
                        </a:rPr>
                        <a:t>60.06</a:t>
                      </a:r>
                      <a:endParaRPr lang="en-US" sz="1400" b="1" dirty="0">
                        <a:solidFill>
                          <a:srgbClr val="00B05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MWH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FF00"/>
                          </a:solidFill>
                          <a:effectLst/>
                        </a:rPr>
                        <a:t>36.83</a:t>
                      </a:r>
                      <a:endParaRPr lang="en-US" sz="1400" b="1" dirty="0">
                        <a:solidFill>
                          <a:srgbClr val="FFFF00"/>
                        </a:solidFill>
                        <a:effectLst/>
                        <a:latin typeface="Calibri"/>
                        <a:ea typeface="Calibri"/>
                        <a:cs typeface="Times New Roman"/>
                      </a:endParaRPr>
                    </a:p>
                  </a:txBody>
                  <a:tcPr marL="68580" marR="68580" marT="0" marB="0" anchor="ctr"/>
                </a:tc>
              </a:tr>
              <a:tr h="29843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V. Poor</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18</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FFC000"/>
                          </a:solidFill>
                          <a:effectLst/>
                        </a:rPr>
                        <a:t>26.88</a:t>
                      </a:r>
                      <a:endParaRPr lang="en-US" sz="1400" b="1" dirty="0">
                        <a:solidFill>
                          <a:srgbClr val="FFC000"/>
                        </a:solidFill>
                        <a:effectLst/>
                        <a:latin typeface="Calibri"/>
                        <a:ea typeface="Calibri"/>
                        <a:cs typeface="Times New Roman"/>
                      </a:endParaRPr>
                    </a:p>
                  </a:txBody>
                  <a:tcPr marL="68580" marR="68580" marT="0" marB="0" anchor="ctr"/>
                </a:tc>
              </a:tr>
            </a:tbl>
          </a:graphicData>
        </a:graphic>
      </p:graphicFrame>
      <p:sp>
        <p:nvSpPr>
          <p:cNvPr id="6" name="Rectangle 5"/>
          <p:cNvSpPr/>
          <p:nvPr/>
        </p:nvSpPr>
        <p:spPr>
          <a:xfrm>
            <a:off x="914400" y="144744"/>
            <a:ext cx="3154773"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QHEI (Habitat)</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grpSp>
        <p:nvGrpSpPr>
          <p:cNvPr id="2" name="Group 1"/>
          <p:cNvGrpSpPr/>
          <p:nvPr/>
        </p:nvGrpSpPr>
        <p:grpSpPr>
          <a:xfrm>
            <a:off x="5486400" y="1186544"/>
            <a:ext cx="2667000" cy="1404256"/>
            <a:chOff x="5486400" y="1186544"/>
            <a:chExt cx="2667000" cy="1404256"/>
          </a:xfrm>
        </p:grpSpPr>
        <p:cxnSp>
          <p:nvCxnSpPr>
            <p:cNvPr id="3" name="Straight Arrow Connector 2"/>
            <p:cNvCxnSpPr/>
            <p:nvPr/>
          </p:nvCxnSpPr>
          <p:spPr>
            <a:xfrm>
              <a:off x="8153399" y="1295400"/>
              <a:ext cx="1" cy="1295400"/>
            </a:xfrm>
            <a:prstGeom prst="straightConnector1">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19058" y="1186544"/>
              <a:ext cx="2620152" cy="31596"/>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79860" y="1707996"/>
              <a:ext cx="2" cy="882804"/>
            </a:xfrm>
            <a:prstGeom prst="straightConnector1">
              <a:avLst/>
            </a:prstGeom>
            <a:ln w="57150">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486400" y="1676400"/>
              <a:ext cx="1893462" cy="0"/>
            </a:xfrm>
            <a:prstGeom prst="straightConnector1">
              <a:avLst/>
            </a:prstGeom>
            <a:ln w="5715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496096" y="4114800"/>
            <a:ext cx="2517116" cy="1447800"/>
            <a:chOff x="5496096" y="4114800"/>
            <a:chExt cx="2517116" cy="1447800"/>
          </a:xfrm>
        </p:grpSpPr>
        <p:cxnSp>
          <p:nvCxnSpPr>
            <p:cNvPr id="18" name="Straight Arrow Connector 17"/>
            <p:cNvCxnSpPr/>
            <p:nvPr/>
          </p:nvCxnSpPr>
          <p:spPr>
            <a:xfrm>
              <a:off x="5519058" y="4114800"/>
              <a:ext cx="2494154" cy="0"/>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78695" y="4114800"/>
              <a:ext cx="1859" cy="1447800"/>
            </a:xfrm>
            <a:prstGeom prst="straightConnector1">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05901" y="4572000"/>
              <a:ext cx="9299" cy="990600"/>
            </a:xfrm>
            <a:prstGeom prst="straightConnector1">
              <a:avLst/>
            </a:prstGeom>
            <a:ln w="57150">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96096" y="4572000"/>
              <a:ext cx="1765606" cy="0"/>
            </a:xfrm>
            <a:prstGeom prst="straightConnector1">
              <a:avLst/>
            </a:prstGeom>
            <a:ln w="5715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2" name="Picture 5" descr="variegate_dar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440317"/>
            <a:ext cx="3313113" cy="142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028090" y="5963122"/>
            <a:ext cx="4965075" cy="600534"/>
            <a:chOff x="915185" y="5488470"/>
            <a:chExt cx="6653171" cy="1215129"/>
          </a:xfrm>
        </p:grpSpPr>
        <p:sp>
          <p:nvSpPr>
            <p:cNvPr id="24" name="TextBox 23"/>
            <p:cNvSpPr txBox="1"/>
            <p:nvPr/>
          </p:nvSpPr>
          <p:spPr>
            <a:xfrm>
              <a:off x="915185" y="5488470"/>
              <a:ext cx="1846526" cy="1215129"/>
            </a:xfrm>
            <a:prstGeom prst="rect">
              <a:avLst/>
            </a:prstGeom>
            <a:noFill/>
          </p:spPr>
          <p:txBody>
            <a:bodyPr wrap="none" rtlCol="0">
              <a:spAutoFit/>
            </a:bodyPr>
            <a:lstStyle/>
            <a:p>
              <a:pPr algn="r"/>
              <a:r>
                <a:rPr lang="en-US" b="1" i="1" dirty="0" smtClean="0">
                  <a:latin typeface="+mj-lt"/>
                </a:rPr>
                <a:t>QHEI Stressor</a:t>
              </a:r>
            </a:p>
            <a:p>
              <a:pPr algn="r"/>
              <a:r>
                <a:rPr lang="en-US" b="1" i="1" dirty="0" smtClean="0">
                  <a:latin typeface="+mj-lt"/>
                </a:rPr>
                <a:t>Rank:</a:t>
              </a:r>
              <a:endParaRPr lang="en-US" b="1" i="1" dirty="0">
                <a:latin typeface="+mj-lt"/>
              </a:endParaRPr>
            </a:p>
          </p:txBody>
        </p:sp>
        <p:sp>
          <p:nvSpPr>
            <p:cNvPr id="25" name="Rectangle 24"/>
            <p:cNvSpPr/>
            <p:nvPr/>
          </p:nvSpPr>
          <p:spPr>
            <a:xfrm>
              <a:off x="3657600" y="5791198"/>
              <a:ext cx="1600200" cy="152402"/>
            </a:xfrm>
            <a:prstGeom prst="rect">
              <a:avLst/>
            </a:prstGeom>
            <a:gradFill>
              <a:gsLst>
                <a:gs pos="0">
                  <a:srgbClr val="FF0000"/>
                </a:gs>
                <a:gs pos="50000">
                  <a:srgbClr val="FFC000"/>
                </a:gs>
                <a:gs pos="100000">
                  <a:srgbClr val="FFFF00"/>
                </a:gs>
              </a:gsLst>
              <a:lin ang="21594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ectangle 27"/>
            <p:cNvSpPr/>
            <p:nvPr/>
          </p:nvSpPr>
          <p:spPr>
            <a:xfrm>
              <a:off x="5239215" y="5791202"/>
              <a:ext cx="1009185" cy="152398"/>
            </a:xfrm>
            <a:prstGeom prst="rect">
              <a:avLst/>
            </a:prstGeom>
            <a:solidFill>
              <a:srgbClr val="00B05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p:cNvSpPr/>
            <p:nvPr/>
          </p:nvSpPr>
          <p:spPr>
            <a:xfrm>
              <a:off x="6248400" y="5791200"/>
              <a:ext cx="1143000" cy="152400"/>
            </a:xfrm>
            <a:prstGeom prst="rect">
              <a:avLst/>
            </a:prstGeom>
            <a:solidFill>
              <a:schemeClr val="tx2"/>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ectangle 29"/>
            <p:cNvSpPr/>
            <p:nvPr/>
          </p:nvSpPr>
          <p:spPr>
            <a:xfrm>
              <a:off x="2809695" y="5791198"/>
              <a:ext cx="847905" cy="152402"/>
            </a:xfrm>
            <a:prstGeom prst="rect">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TextBox 30"/>
            <p:cNvSpPr txBox="1"/>
            <p:nvPr/>
          </p:nvSpPr>
          <p:spPr>
            <a:xfrm>
              <a:off x="3448248" y="5978693"/>
              <a:ext cx="521306" cy="694359"/>
            </a:xfrm>
            <a:prstGeom prst="rect">
              <a:avLst/>
            </a:prstGeom>
            <a:noFill/>
          </p:spPr>
          <p:txBody>
            <a:bodyPr wrap="none" rtlCol="0">
              <a:spAutoFit/>
            </a:bodyPr>
            <a:lstStyle/>
            <a:p>
              <a:r>
                <a:rPr lang="en-US" b="1" dirty="0" smtClean="0">
                  <a:latin typeface="+mj-lt"/>
                </a:rPr>
                <a:t>10</a:t>
              </a:r>
              <a:endParaRPr lang="en-US" b="1" dirty="0">
                <a:latin typeface="+mj-lt"/>
              </a:endParaRPr>
            </a:p>
          </p:txBody>
        </p:sp>
        <p:sp>
          <p:nvSpPr>
            <p:cNvPr id="33" name="TextBox 32"/>
            <p:cNvSpPr txBox="1"/>
            <p:nvPr/>
          </p:nvSpPr>
          <p:spPr>
            <a:xfrm>
              <a:off x="5060400" y="5966805"/>
              <a:ext cx="375613" cy="694359"/>
            </a:xfrm>
            <a:prstGeom prst="rect">
              <a:avLst/>
            </a:prstGeom>
            <a:noFill/>
          </p:spPr>
          <p:txBody>
            <a:bodyPr wrap="none" rtlCol="0">
              <a:spAutoFit/>
            </a:bodyPr>
            <a:lstStyle/>
            <a:p>
              <a:pPr algn="ctr"/>
              <a:r>
                <a:rPr lang="en-US" b="1" dirty="0" smtClean="0">
                  <a:latin typeface="+mj-lt"/>
                </a:rPr>
                <a:t>4</a:t>
              </a:r>
              <a:endParaRPr lang="en-US" b="1" dirty="0">
                <a:latin typeface="+mj-lt"/>
              </a:endParaRPr>
            </a:p>
          </p:txBody>
        </p:sp>
        <p:sp>
          <p:nvSpPr>
            <p:cNvPr id="34" name="TextBox 33"/>
            <p:cNvSpPr txBox="1"/>
            <p:nvPr/>
          </p:nvSpPr>
          <p:spPr>
            <a:xfrm>
              <a:off x="6060294" y="5964045"/>
              <a:ext cx="375613" cy="694359"/>
            </a:xfrm>
            <a:prstGeom prst="rect">
              <a:avLst/>
            </a:prstGeom>
            <a:noFill/>
          </p:spPr>
          <p:txBody>
            <a:bodyPr wrap="none" rtlCol="0">
              <a:spAutoFit/>
            </a:bodyPr>
            <a:lstStyle/>
            <a:p>
              <a:pPr algn="ctr"/>
              <a:r>
                <a:rPr lang="en-US" b="1" dirty="0" smtClean="0">
                  <a:latin typeface="+mj-lt"/>
                </a:rPr>
                <a:t>2</a:t>
              </a:r>
              <a:endParaRPr lang="en-US" b="1" dirty="0">
                <a:latin typeface="+mj-lt"/>
              </a:endParaRPr>
            </a:p>
          </p:txBody>
        </p:sp>
        <p:sp>
          <p:nvSpPr>
            <p:cNvPr id="35" name="TextBox 34"/>
            <p:cNvSpPr txBox="1"/>
            <p:nvPr/>
          </p:nvSpPr>
          <p:spPr>
            <a:xfrm>
              <a:off x="7192743" y="5937356"/>
              <a:ext cx="375613" cy="694359"/>
            </a:xfrm>
            <a:prstGeom prst="rect">
              <a:avLst/>
            </a:prstGeom>
            <a:noFill/>
          </p:spPr>
          <p:txBody>
            <a:bodyPr wrap="none" rtlCol="0">
              <a:spAutoFit/>
            </a:bodyPr>
            <a:lstStyle/>
            <a:p>
              <a:pPr algn="ctr"/>
              <a:r>
                <a:rPr lang="en-US" b="1" dirty="0" smtClean="0">
                  <a:latin typeface="+mj-lt"/>
                </a:rPr>
                <a:t>0</a:t>
              </a:r>
              <a:endParaRPr lang="en-US" b="1" dirty="0">
                <a:latin typeface="+mj-lt"/>
              </a:endParaRPr>
            </a:p>
          </p:txBody>
        </p:sp>
      </p:grpSp>
    </p:spTree>
    <p:extLst>
      <p:ext uri="{BB962C8B-B14F-4D97-AF65-F5344CB8AC3E}">
        <p14:creationId xmlns:p14="http://schemas.microsoft.com/office/powerpoint/2010/main" val="42321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1219200"/>
            <a:ext cx="6477000" cy="758825"/>
          </a:xfrm>
        </p:spPr>
        <p:txBody>
          <a:bodyPr>
            <a:noAutofit/>
          </a:bodyPr>
          <a:lstStyle/>
          <a:p>
            <a:pPr algn="ctr"/>
            <a:r>
              <a:rPr lang="en-US" b="1" dirty="0" smtClean="0">
                <a:effectLst>
                  <a:outerShdw blurRad="38100" dist="38100" dir="2700000" algn="tl">
                    <a:srgbClr val="000000">
                      <a:alpha val="43137"/>
                    </a:srgbClr>
                  </a:outerShdw>
                </a:effectLst>
                <a:latin typeface="Calibri" panose="020F0502020204030204" pitchFamily="34" charset="0"/>
              </a:rPr>
              <a:t>Restorability Algorithm</a:t>
            </a:r>
            <a:endParaRPr lang="en-US"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533400" y="2209800"/>
            <a:ext cx="8504238" cy="4114800"/>
          </a:xfrm>
        </p:spPr>
        <p:txBody>
          <a:bodyPr>
            <a:normAutofit/>
          </a:bodyPr>
          <a:lstStyle/>
          <a:p>
            <a:r>
              <a:rPr lang="en-US" sz="2800" dirty="0" smtClean="0">
                <a:latin typeface="Calibri" panose="020F0502020204030204" pitchFamily="34" charset="0"/>
              </a:rPr>
              <a:t>Each of the restorability factors are scaled from 0-10:</a:t>
            </a:r>
          </a:p>
          <a:p>
            <a:pPr marL="684213" indent="-282575">
              <a:buFont typeface="Courier New" panose="02070309020205020404" pitchFamily="49" charset="0"/>
              <a:buChar char="o"/>
            </a:pPr>
            <a:r>
              <a:rPr lang="en-US" sz="2800" dirty="0" smtClean="0">
                <a:latin typeface="Calibri" panose="020F0502020204030204" pitchFamily="34" charset="0"/>
              </a:rPr>
              <a:t>A </a:t>
            </a:r>
            <a:r>
              <a:rPr lang="en-US" sz="2800" i="1" dirty="0" smtClean="0">
                <a:latin typeface="Calibri" panose="020F0502020204030204" pitchFamily="34" charset="0"/>
              </a:rPr>
              <a:t>lower</a:t>
            </a:r>
            <a:r>
              <a:rPr lang="en-US" sz="2800" dirty="0" smtClean="0">
                <a:latin typeface="Calibri" panose="020F0502020204030204" pitchFamily="34" charset="0"/>
              </a:rPr>
              <a:t> score indicates full attainment and/or a high potential for restoration;</a:t>
            </a:r>
          </a:p>
          <a:p>
            <a:pPr marL="684213" indent="-282575">
              <a:buFont typeface="Courier New" panose="02070309020205020404" pitchFamily="49" charset="0"/>
              <a:buChar char="o"/>
            </a:pPr>
            <a:r>
              <a:rPr lang="en-US" sz="2800" dirty="0" smtClean="0">
                <a:latin typeface="Calibri" panose="020F0502020204030204" pitchFamily="34" charset="0"/>
              </a:rPr>
              <a:t>A </a:t>
            </a:r>
            <a:r>
              <a:rPr lang="en-US" sz="2800" i="1" dirty="0" smtClean="0">
                <a:latin typeface="Calibri" panose="020F0502020204030204" pitchFamily="34" charset="0"/>
              </a:rPr>
              <a:t>higher</a:t>
            </a:r>
            <a:r>
              <a:rPr lang="en-US" sz="2800" dirty="0" smtClean="0">
                <a:latin typeface="Calibri" panose="020F0502020204030204" pitchFamily="34" charset="0"/>
              </a:rPr>
              <a:t> score indicates an accumulation of precluding stressors some of which make restorability more difficult or cost-prohibitive.</a:t>
            </a:r>
          </a:p>
          <a:p>
            <a:r>
              <a:rPr lang="en-US" sz="2800" dirty="0" smtClean="0">
                <a:latin typeface="Calibri" panose="020F0502020204030204" pitchFamily="34" charset="0"/>
              </a:rPr>
              <a:t>IPS </a:t>
            </a:r>
            <a:r>
              <a:rPr lang="en-US" sz="2800" dirty="0">
                <a:latin typeface="Calibri" panose="020F0502020204030204" pitchFamily="34" charset="0"/>
              </a:rPr>
              <a:t>tool </a:t>
            </a:r>
            <a:r>
              <a:rPr lang="en-US" sz="2800" dirty="0" smtClean="0">
                <a:latin typeface="Calibri" panose="020F0502020204030204" pitchFamily="34" charset="0"/>
              </a:rPr>
              <a:t>designed to </a:t>
            </a:r>
            <a:r>
              <a:rPr lang="en-US" sz="2800" dirty="0">
                <a:latin typeface="Calibri" panose="020F0502020204030204" pitchFamily="34" charset="0"/>
              </a:rPr>
              <a:t>evaluate at site, reach, or watershed scale</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6776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84A37A-AFC2-4A01-80A1-FC20F2C0D5BB}" type="slidenum">
              <a:rPr lang="en-US" smtClean="0"/>
              <a:pPr/>
              <a:t>2</a:t>
            </a:fld>
            <a:endParaRPr lang="en-US" dirty="0"/>
          </a:p>
        </p:txBody>
      </p:sp>
      <p:sp>
        <p:nvSpPr>
          <p:cNvPr id="2" name="Title 1"/>
          <p:cNvSpPr>
            <a:spLocks noGrp="1"/>
          </p:cNvSpPr>
          <p:nvPr>
            <p:ph type="title" idx="4294967295"/>
          </p:nvPr>
        </p:nvSpPr>
        <p:spPr>
          <a:xfrm>
            <a:off x="685800" y="1143000"/>
            <a:ext cx="2362200" cy="3276600"/>
          </a:xfrm>
        </p:spPr>
        <p:txBody>
          <a:bodyPr>
            <a:noAutofit/>
          </a:bodyPr>
          <a:lstStyle/>
          <a:p>
            <a:r>
              <a:rPr lang="en-US" sz="2800" b="1" dirty="0">
                <a:effectLst>
                  <a:outerShdw blurRad="38100" dist="38100" dir="2700000" algn="tl">
                    <a:srgbClr val="000000">
                      <a:alpha val="43137"/>
                    </a:srgbClr>
                  </a:outerShdw>
                </a:effectLst>
              </a:rPr>
              <a:t>Setting Priorities and Decision-Making: A Stronger Scientific Basis</a:t>
            </a:r>
          </a:p>
        </p:txBody>
      </p:sp>
      <p:sp>
        <p:nvSpPr>
          <p:cNvPr id="5" name="Text Placeholder 4"/>
          <p:cNvSpPr>
            <a:spLocks noGrp="1"/>
          </p:cNvSpPr>
          <p:nvPr>
            <p:ph type="body" idx="4294967295"/>
          </p:nvPr>
        </p:nvSpPr>
        <p:spPr>
          <a:xfrm>
            <a:off x="533400" y="4465637"/>
            <a:ext cx="2362200" cy="1477963"/>
          </a:xfrm>
        </p:spPr>
        <p:txBody>
          <a:bodyPr>
            <a:normAutofit/>
          </a:bodyPr>
          <a:lstStyle/>
          <a:p>
            <a:r>
              <a:rPr lang="en-US" sz="1600" b="1" dirty="0" smtClean="0">
                <a:latin typeface="Arial" panose="020B0604020202020204" pitchFamily="34" charset="0"/>
                <a:cs typeface="Arial" panose="020B0604020202020204" pitchFamily="34" charset="0"/>
              </a:rPr>
              <a:t>MSDGC’s service area:</a:t>
            </a:r>
          </a:p>
          <a:p>
            <a:pPr indent="-285750">
              <a:buFont typeface="Wingdings" panose="05000000000000000000" pitchFamily="2" charset="2"/>
              <a:buChar char="ü"/>
            </a:pPr>
            <a:r>
              <a:rPr lang="en-US" sz="1600" b="1" dirty="0" smtClean="0">
                <a:latin typeface="Arial" panose="020B0604020202020204" pitchFamily="34" charset="0"/>
                <a:cs typeface="Arial" panose="020B0604020202020204" pitchFamily="34" charset="0"/>
              </a:rPr>
              <a:t>11 sub-watersheds</a:t>
            </a:r>
          </a:p>
          <a:p>
            <a:pPr indent="-285750">
              <a:buFont typeface="Wingdings" panose="05000000000000000000" pitchFamily="2" charset="2"/>
              <a:buChar char="ü"/>
            </a:pPr>
            <a:r>
              <a:rPr lang="en-US" sz="1600" b="1" dirty="0" smtClean="0">
                <a:latin typeface="Arial" panose="020B0604020202020204" pitchFamily="34" charset="0"/>
                <a:cs typeface="Arial" panose="020B0604020202020204" pitchFamily="34" charset="0"/>
              </a:rPr>
              <a:t>3 major main stem </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rivers</a:t>
            </a:r>
          </a:p>
          <a:p>
            <a:pPr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294967295"/>
          </p:nvPr>
        </p:nvSpPr>
        <p:spPr>
          <a:xfrm>
            <a:off x="3200400" y="685800"/>
            <a:ext cx="5943600" cy="5334000"/>
          </a:xfrm>
        </p:spPr>
        <p:txBody>
          <a:bodyPr>
            <a:noAutofit/>
          </a:bodyPr>
          <a:lstStyle/>
          <a:p>
            <a:pPr marL="0" indent="0" algn="ctr">
              <a:buNone/>
            </a:pPr>
            <a:r>
              <a:rPr lang="en-US" b="1" dirty="0" smtClean="0">
                <a:effectLst>
                  <a:outerShdw blurRad="38100" dist="38100" dir="2700000" algn="tl">
                    <a:srgbClr val="000000">
                      <a:alpha val="43137"/>
                    </a:srgbClr>
                  </a:outerShdw>
                </a:effectLst>
                <a:latin typeface="Arial Narrow" panose="020B0606020202030204" pitchFamily="34" charset="0"/>
              </a:rPr>
              <a:t>MSDGC requested MBI to develop a tool for assessing biological &amp; water quality conditions affected by multiple variables and stressors</a:t>
            </a:r>
            <a:endParaRPr lang="en-US" b="1" dirty="0">
              <a:effectLst>
                <a:outerShdw blurRad="38100" dist="38100" dir="2700000" algn="tl">
                  <a:srgbClr val="000000">
                    <a:alpha val="43137"/>
                  </a:srgbClr>
                </a:outerShdw>
              </a:effectLst>
              <a:latin typeface="Arial Narrow" panose="020B0606020202030204" pitchFamily="34" charset="0"/>
            </a:endParaRPr>
          </a:p>
          <a:p>
            <a:pPr>
              <a:buClr>
                <a:srgbClr val="C00000"/>
              </a:buClr>
              <a:buSzPct val="110000"/>
              <a:buFont typeface="Wingdings" panose="05000000000000000000" pitchFamily="2" charset="2"/>
              <a:buChar char="§"/>
            </a:pPr>
            <a:endParaRPr lang="en-US" sz="2000" b="1" dirty="0" smtClean="0">
              <a:latin typeface="Arial Narrow" panose="020B0606020202030204" pitchFamily="34" charset="0"/>
            </a:endParaRPr>
          </a:p>
          <a:p>
            <a:pPr>
              <a:buClr>
                <a:srgbClr val="C00000"/>
              </a:buClr>
              <a:buSzPct val="110000"/>
              <a:buFont typeface="Wingdings" panose="05000000000000000000" pitchFamily="2" charset="2"/>
              <a:buChar char="§"/>
            </a:pPr>
            <a:r>
              <a:rPr lang="en-US" sz="2000" b="1" dirty="0" smtClean="0">
                <a:latin typeface="Arial Narrow" panose="020B0606020202030204" pitchFamily="34" charset="0"/>
              </a:rPr>
              <a:t>Identify the most limiting stressors in the receiving streams</a:t>
            </a:r>
            <a:endParaRPr lang="en-US" sz="2000" b="1" dirty="0">
              <a:latin typeface="Arial Narrow" panose="020B0606020202030204" pitchFamily="34" charset="0"/>
            </a:endParaRPr>
          </a:p>
          <a:p>
            <a:pPr>
              <a:buClr>
                <a:srgbClr val="C00000"/>
              </a:buClr>
              <a:buSzPct val="110000"/>
              <a:buFont typeface="Wingdings" panose="05000000000000000000" pitchFamily="2" charset="2"/>
              <a:buChar char="§"/>
            </a:pPr>
            <a:endParaRPr lang="en-US" sz="800" b="1" dirty="0" smtClean="0">
              <a:latin typeface="Arial Narrow" panose="020B0606020202030204" pitchFamily="34" charset="0"/>
            </a:endParaRPr>
          </a:p>
          <a:p>
            <a:pPr>
              <a:buClr>
                <a:srgbClr val="C00000"/>
              </a:buClr>
              <a:buSzPct val="110000"/>
              <a:buFont typeface="Wingdings" panose="05000000000000000000" pitchFamily="2" charset="2"/>
              <a:buChar char="§"/>
            </a:pPr>
            <a:r>
              <a:rPr lang="en-US" sz="2000" b="1" dirty="0" smtClean="0">
                <a:latin typeface="Arial Narrow" panose="020B0606020202030204" pitchFamily="34" charset="0"/>
              </a:rPr>
              <a:t>Develop a database </a:t>
            </a:r>
            <a:r>
              <a:rPr lang="en-US" sz="2000" b="1" dirty="0">
                <a:latin typeface="Arial Narrow" panose="020B0606020202030204" pitchFamily="34" charset="0"/>
              </a:rPr>
              <a:t>that can be queried at the site, reach, </a:t>
            </a:r>
            <a:r>
              <a:rPr lang="en-US" sz="2000" b="1" dirty="0" smtClean="0">
                <a:latin typeface="Arial Narrow" panose="020B0606020202030204" pitchFamily="34" charset="0"/>
              </a:rPr>
              <a:t>and sub-watershed levels</a:t>
            </a:r>
            <a:endParaRPr lang="en-US" sz="2000" b="1" dirty="0">
              <a:latin typeface="Arial Narrow" panose="020B0606020202030204" pitchFamily="34" charset="0"/>
            </a:endParaRPr>
          </a:p>
          <a:p>
            <a:pPr>
              <a:buClr>
                <a:srgbClr val="C00000"/>
              </a:buClr>
              <a:buSzPct val="110000"/>
              <a:buFont typeface="Wingdings" panose="05000000000000000000" pitchFamily="2" charset="2"/>
              <a:buChar char="§"/>
            </a:pPr>
            <a:endParaRPr lang="en-US" sz="800" b="1" dirty="0" smtClean="0">
              <a:latin typeface="Arial Narrow" panose="020B0606020202030204" pitchFamily="34" charset="0"/>
            </a:endParaRPr>
          </a:p>
          <a:p>
            <a:pPr>
              <a:buClr>
                <a:srgbClr val="C00000"/>
              </a:buClr>
              <a:buSzPct val="110000"/>
              <a:buFont typeface="Wingdings" panose="05000000000000000000" pitchFamily="2" charset="2"/>
              <a:buChar char="§"/>
            </a:pPr>
            <a:r>
              <a:rPr lang="en-US" sz="2000" b="1" dirty="0" smtClean="0">
                <a:latin typeface="Arial Narrow" panose="020B0606020202030204" pitchFamily="34" charset="0"/>
              </a:rPr>
              <a:t>Identify </a:t>
            </a:r>
            <a:r>
              <a:rPr lang="en-US" sz="2000" b="1" dirty="0">
                <a:latin typeface="Arial Narrow" panose="020B0606020202030204" pitchFamily="34" charset="0"/>
              </a:rPr>
              <a:t>the “highest return” projects – </a:t>
            </a:r>
            <a:r>
              <a:rPr lang="en-US" sz="2000" b="1" dirty="0" smtClean="0">
                <a:latin typeface="Arial Narrow" panose="020B0606020202030204" pitchFamily="34" charset="0"/>
              </a:rPr>
              <a:t>both restoration </a:t>
            </a:r>
            <a:r>
              <a:rPr lang="en-US" sz="2000" b="1" dirty="0">
                <a:latin typeface="Arial Narrow" panose="020B0606020202030204" pitchFamily="34" charset="0"/>
              </a:rPr>
              <a:t>and protection </a:t>
            </a:r>
            <a:r>
              <a:rPr lang="en-US" sz="2000" b="1" dirty="0" smtClean="0">
                <a:latin typeface="Arial Narrow" panose="020B0606020202030204" pitchFamily="34" charset="0"/>
              </a:rPr>
              <a:t>options.</a:t>
            </a:r>
            <a:endParaRPr lang="en-US" sz="2000" b="1" dirty="0">
              <a:latin typeface="Arial Narrow" panose="020B0606020202030204" pitchFamily="34" charset="0"/>
            </a:endParaRPr>
          </a:p>
          <a:p>
            <a:pPr>
              <a:buClr>
                <a:srgbClr val="C00000"/>
              </a:buClr>
              <a:buSzPct val="110000"/>
              <a:buFont typeface="Wingdings" panose="05000000000000000000" pitchFamily="2" charset="2"/>
              <a:buChar char="§"/>
            </a:pPr>
            <a:endParaRPr lang="en-US" sz="800" b="1" dirty="0" smtClean="0">
              <a:latin typeface="Arial Narrow" panose="020B0606020202030204" pitchFamily="34" charset="0"/>
            </a:endParaRPr>
          </a:p>
          <a:p>
            <a:pPr>
              <a:buClr>
                <a:srgbClr val="C00000"/>
              </a:buClr>
              <a:buSzPct val="110000"/>
              <a:buFont typeface="Wingdings" panose="05000000000000000000" pitchFamily="2" charset="2"/>
              <a:buChar char="§"/>
            </a:pPr>
            <a:r>
              <a:rPr lang="en-US" sz="2000" b="1" dirty="0" smtClean="0">
                <a:latin typeface="Arial Narrow" panose="020B0606020202030204" pitchFamily="34" charset="0"/>
              </a:rPr>
              <a:t>Address required </a:t>
            </a:r>
            <a:r>
              <a:rPr lang="en-US" sz="2000" b="1" dirty="0">
                <a:latin typeface="Arial Narrow" panose="020B0606020202030204" pitchFamily="34" charset="0"/>
              </a:rPr>
              <a:t>regulatory actions (e.g., CSO controls) </a:t>
            </a:r>
            <a:r>
              <a:rPr lang="en-US" sz="2000" b="1" dirty="0" smtClean="0">
                <a:latin typeface="Arial Narrow" panose="020B0606020202030204" pitchFamily="34" charset="0"/>
              </a:rPr>
              <a:t>while cost-effectively improving conditions for aquatic life and attainment of Water Quality Standards.</a:t>
            </a:r>
            <a:endParaRPr lang="en-US" sz="2000" b="1" dirty="0">
              <a:latin typeface="Arial Narrow" panose="020B0606020202030204" pitchFamily="34" charset="0"/>
            </a:endParaRPr>
          </a:p>
        </p:txBody>
      </p:sp>
    </p:spTree>
    <p:extLst>
      <p:ext uri="{BB962C8B-B14F-4D97-AF65-F5344CB8AC3E}">
        <p14:creationId xmlns:p14="http://schemas.microsoft.com/office/powerpoint/2010/main" val="47587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Susceptibility &amp; Threat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5480"/>
            <a:ext cx="8229600" cy="3931920"/>
          </a:xfrm>
        </p:spPr>
        <p:txBody>
          <a:bodyPr>
            <a:noAutofit/>
          </a:bodyPr>
          <a:lstStyle/>
          <a:p>
            <a:r>
              <a:rPr lang="en-US" sz="2800" b="1" i="1" dirty="0" smtClean="0">
                <a:solidFill>
                  <a:srgbClr val="FF0000"/>
                </a:solidFill>
                <a:latin typeface="+mj-lt"/>
              </a:rPr>
              <a:t>Susceptibility</a:t>
            </a:r>
            <a:r>
              <a:rPr lang="en-US" sz="2800" dirty="0" smtClean="0">
                <a:solidFill>
                  <a:srgbClr val="FF0000"/>
                </a:solidFill>
                <a:latin typeface="+mj-lt"/>
              </a:rPr>
              <a:t> </a:t>
            </a:r>
            <a:r>
              <a:rPr lang="en-US" sz="2800" dirty="0" smtClean="0">
                <a:latin typeface="+mj-lt"/>
              </a:rPr>
              <a:t>refers to the sensitivity of </a:t>
            </a:r>
            <a:r>
              <a:rPr lang="en-US" sz="2800" i="1" dirty="0" smtClean="0">
                <a:latin typeface="+mj-lt"/>
              </a:rPr>
              <a:t>attaining</a:t>
            </a:r>
            <a:r>
              <a:rPr lang="en-US" sz="2800" dirty="0" smtClean="0">
                <a:latin typeface="+mj-lt"/>
              </a:rPr>
              <a:t> aquatic assemblages with more diverse and sensitive assemblages (e.g., reflected by high IBI &amp; ICI scores) being more susceptible.</a:t>
            </a:r>
          </a:p>
          <a:p>
            <a:r>
              <a:rPr lang="en-US" sz="2800" b="1" i="1" dirty="0">
                <a:solidFill>
                  <a:srgbClr val="FF0000"/>
                </a:solidFill>
                <a:latin typeface="+mj-lt"/>
              </a:rPr>
              <a:t>Threatened</a:t>
            </a:r>
            <a:r>
              <a:rPr lang="en-US" sz="2800" dirty="0">
                <a:latin typeface="+mj-lt"/>
              </a:rPr>
              <a:t> are waters that attain their aquatic life use, but which have elevated stressor levels.</a:t>
            </a:r>
          </a:p>
          <a:p>
            <a:r>
              <a:rPr lang="en-US" sz="2800" dirty="0">
                <a:latin typeface="+mj-lt"/>
              </a:rPr>
              <a:t>The more stressor categories that are elevated and the </a:t>
            </a:r>
            <a:r>
              <a:rPr lang="en-US" sz="2800" dirty="0" smtClean="0">
                <a:latin typeface="+mj-lt"/>
              </a:rPr>
              <a:t>higher the </a:t>
            </a:r>
            <a:r>
              <a:rPr lang="en-US" sz="2800" dirty="0">
                <a:latin typeface="+mj-lt"/>
              </a:rPr>
              <a:t>level of stress, the greater the threat</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20676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3802" y="1904998"/>
          <a:ext cx="8776500" cy="4419601"/>
        </p:xfrm>
        <a:graphic>
          <a:graphicData uri="http://schemas.openxmlformats.org/drawingml/2006/table">
            <a:tbl>
              <a:tblPr firstRow="1" firstCol="1" bandRow="1"/>
              <a:tblGrid>
                <a:gridCol w="1295393"/>
                <a:gridCol w="758105"/>
                <a:gridCol w="1098998"/>
                <a:gridCol w="397658"/>
                <a:gridCol w="2493097"/>
                <a:gridCol w="1426662"/>
                <a:gridCol w="1306587"/>
              </a:tblGrid>
              <a:tr h="617881">
                <a:tc gridSpan="3">
                  <a:txBody>
                    <a:bodyPr/>
                    <a:lstStyle/>
                    <a:p>
                      <a:pPr marL="0" marR="0" algn="ctr">
                        <a:lnSpc>
                          <a:spcPct val="115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Individual Stressor and Response Variables (0-10 Scale)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3">
                  <a:txBody>
                    <a:bodyPr/>
                    <a:lstStyle/>
                    <a:p>
                      <a:pPr marL="0" marR="0" algn="ctr">
                        <a:lnSpc>
                          <a:spcPct val="115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Summary Restorability, Susceptibility and Threat Scores (0-100 Scale)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r>
              <a:tr h="1235762">
                <a:tc gridSpan="2">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Narrative Condition Scale/Aquatic Life Use Tier</a:t>
                      </a:r>
                      <a:r>
                        <a:rPr lang="en-US" sz="1700" b="1" baseline="30000">
                          <a:effectLst/>
                          <a:latin typeface="Calibri" panose="020F0502020204030204" pitchFamily="34" charset="0"/>
                          <a:ea typeface="Calibri" panose="020F0502020204030204" pitchFamily="34" charset="0"/>
                          <a:cs typeface="Times New Roman" panose="02020603050405020304" pitchFamily="18" charset="0"/>
                        </a:rPr>
                        <a:t>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Stressor Rank</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Restorability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Susceptibility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Threat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999">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Excellent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EWH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0.1-2.0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rowSpan="2">
                  <a:txBody>
                    <a:bodyPr/>
                    <a:lstStyle/>
                    <a:p>
                      <a:pPr marL="0" marR="0" algn="ctr">
                        <a:lnSpc>
                          <a:spcPct val="115000"/>
                        </a:lnSpc>
                        <a:spcBef>
                          <a:spcPts val="0"/>
                        </a:spcBef>
                        <a:spcAft>
                          <a:spcPts val="0"/>
                        </a:spcAft>
                      </a:pPr>
                      <a:r>
                        <a:rPr lang="en-US" sz="17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restorability score is not assigned to sites that attain their designated use.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50-100 High</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Low 0-50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764">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Good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WWH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2.01-4.0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vMerge="1">
                  <a:txBody>
                    <a:bodyPr/>
                    <a:lstStyle/>
                    <a:p>
                      <a:endParaRPr lang="en-US"/>
                    </a:p>
                  </a:txBody>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0-50 Low</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High 51-100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881">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Fair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MWH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4.01-6.0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High 67-100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0" algn="ctr">
                        <a:lnSpc>
                          <a:spcPct val="115000"/>
                        </a:lnSpc>
                        <a:spcBef>
                          <a:spcPts val="0"/>
                        </a:spcBef>
                        <a:spcAft>
                          <a:spcPts val="0"/>
                        </a:spcAft>
                      </a:pPr>
                      <a:r>
                        <a:rPr lang="en-US" sz="17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susceptibility or threat score is not assigned to impaired sites.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hMerge="1">
                  <a:txBody>
                    <a:bodyPr/>
                    <a:lstStyle/>
                    <a:p>
                      <a:endParaRPr lang="en-US"/>
                    </a:p>
                  </a:txBody>
                  <a:tcPr/>
                </a:tc>
              </a:tr>
              <a:tr h="356157">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Poor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LRW</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6.01-8.0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Intermediate 34-66</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356157">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Very Poor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8.01-10.0</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Low 0-33</a:t>
                      </a:r>
                    </a:p>
                  </a:txBody>
                  <a:tcPr marL="109900" marR="109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bl>
          </a:graphicData>
        </a:graphic>
      </p:graphicFrame>
      <p:sp>
        <p:nvSpPr>
          <p:cNvPr id="4" name="Title 3"/>
          <p:cNvSpPr>
            <a:spLocks noGrp="1"/>
          </p:cNvSpPr>
          <p:nvPr>
            <p:ph type="title"/>
          </p:nvPr>
        </p:nvSpPr>
        <p:spPr>
          <a:xfrm>
            <a:off x="472102" y="304800"/>
            <a:ext cx="8458200" cy="1371600"/>
          </a:xfrm>
        </p:spPr>
        <p:txBody>
          <a:bodyPr>
            <a:normAutofit/>
          </a:bodyPr>
          <a:lstStyle/>
          <a:p>
            <a:pPr algn="ctr"/>
            <a:r>
              <a:rPr lang="en-US" sz="4000" b="1" dirty="0" smtClean="0">
                <a:effectLst>
                  <a:outerShdw blurRad="38100" dist="38100" dir="2700000" algn="tl">
                    <a:srgbClr val="000000">
                      <a:alpha val="43137"/>
                    </a:srgbClr>
                  </a:outerShdw>
                </a:effectLst>
              </a:rPr>
              <a:t>Restorability or Susceptibility/Threat Scores at Each Site, Reach, &amp; Huc 12</a:t>
            </a:r>
            <a:endParaRPr lang="en-US" sz="4000" b="1" dirty="0">
              <a:effectLst>
                <a:outerShdw blurRad="38100" dist="38100" dir="2700000" algn="tl">
                  <a:srgbClr val="000000">
                    <a:alpha val="43137"/>
                  </a:srgbClr>
                </a:outerShdw>
              </a:effectLst>
            </a:endParaRPr>
          </a:p>
        </p:txBody>
      </p:sp>
      <p:sp>
        <p:nvSpPr>
          <p:cNvPr id="5" name="Text Box 234"/>
          <p:cNvSpPr txBox="1">
            <a:spLocks noChangeArrowheads="1"/>
          </p:cNvSpPr>
          <p:nvPr/>
        </p:nvSpPr>
        <p:spPr bwMode="auto">
          <a:xfrm>
            <a:off x="914400" y="2514600"/>
            <a:ext cx="7696200" cy="2308324"/>
          </a:xfrm>
          <a:prstGeom prst="rect">
            <a:avLst/>
          </a:prstGeom>
          <a:solidFill>
            <a:srgbClr val="FFFFFF">
              <a:lumMod val="50000"/>
              <a:alpha val="85000"/>
            </a:srgbClr>
          </a:solidFill>
          <a:ln w="9525">
            <a:noFill/>
            <a:miter lim="800000"/>
            <a:headEnd/>
            <a:tailEnd/>
          </a:ln>
          <a:effectLst/>
        </p:spPr>
        <p:txBody>
          <a:bodyPr>
            <a:spAutoFit/>
          </a:bodyPr>
          <a:lstStyle/>
          <a:p>
            <a:pPr algn="ctr">
              <a:defRPr/>
            </a:pPr>
            <a:r>
              <a:rPr lang="en-US" sz="3600" b="1" kern="0" dirty="0" smtClean="0">
                <a:solidFill>
                  <a:srgbClr val="FFFF66"/>
                </a:solidFill>
                <a:effectLst>
                  <a:outerShdw blurRad="38100" dist="38100" dir="2700000" algn="tl">
                    <a:srgbClr val="000000"/>
                  </a:outerShdw>
                </a:effectLst>
                <a:latin typeface="Calibri" panose="020F0502020204030204" pitchFamily="34" charset="0"/>
              </a:rPr>
              <a:t>Since Illinois lacks a TALU structure in their WQS we will need to develop and apply an equivalent structure within the NE Illinois IPS . . .</a:t>
            </a:r>
            <a:endParaRPr lang="en-US" sz="3600" b="1" kern="0" dirty="0" smtClean="0">
              <a:solidFill>
                <a:srgbClr val="FFFF66"/>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31002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990600" y="2621340"/>
            <a:ext cx="7848600" cy="1569660"/>
          </a:xfrm>
          <a:prstGeom prst="rect">
            <a:avLst/>
          </a:prstGeom>
          <a:solidFill>
            <a:srgbClr val="808080">
              <a:alpha val="84000"/>
            </a:srgbClr>
          </a:solidFill>
          <a:ln w="9525">
            <a:noFill/>
            <a:miter lim="800000"/>
            <a:headEnd/>
            <a:tailEnd/>
          </a:ln>
          <a:effectLst/>
        </p:spPr>
        <p:txBody>
          <a:bodyPr>
            <a:spAutoFit/>
          </a:bodyPr>
          <a:lstStyle/>
          <a:p>
            <a:pPr algn="ctr">
              <a:defRPr/>
            </a:pPr>
            <a:r>
              <a:rPr lang="en-US" sz="3200" b="1" kern="0" dirty="0" smtClean="0">
                <a:solidFill>
                  <a:srgbClr val="FFFF00"/>
                </a:solidFill>
                <a:effectLst>
                  <a:outerShdw blurRad="38100" dist="38100" dir="2700000" algn="tl">
                    <a:srgbClr val="000000"/>
                  </a:outerShdw>
                </a:effectLst>
                <a:latin typeface="Calibri" panose="020F0502020204030204" pitchFamily="34" charset="0"/>
              </a:rPr>
              <a:t>. . . And we could use the IAWA </a:t>
            </a:r>
            <a:r>
              <a:rPr lang="en-US" sz="3200" b="1" kern="0" dirty="0" smtClean="0">
                <a:solidFill>
                  <a:srgbClr val="FFFF00"/>
                </a:solidFill>
                <a:effectLst>
                  <a:outerShdw blurRad="38100" dist="38100" dir="2700000" algn="tl">
                    <a:srgbClr val="000000"/>
                  </a:outerShdw>
                </a:effectLst>
                <a:latin typeface="Calibri" panose="020F0502020204030204" pitchFamily="34" charset="0"/>
              </a:rPr>
              <a:t>sponsored </a:t>
            </a:r>
            <a:r>
              <a:rPr lang="en-US" sz="3200" b="1" kern="0" dirty="0" smtClean="0">
                <a:solidFill>
                  <a:srgbClr val="FFFF00"/>
                </a:solidFill>
                <a:effectLst>
                  <a:outerShdw blurRad="38100" dist="38100" dir="2700000" algn="tl">
                    <a:srgbClr val="000000"/>
                  </a:outerShdw>
                </a:effectLst>
                <a:latin typeface="Calibri" panose="020F0502020204030204" pitchFamily="34" charset="0"/>
              </a:rPr>
              <a:t>effort </a:t>
            </a:r>
            <a:r>
              <a:rPr lang="en-US" sz="3200" b="1" kern="0" dirty="0" smtClean="0">
                <a:solidFill>
                  <a:srgbClr val="FFFF00"/>
                </a:solidFill>
                <a:effectLst>
                  <a:outerShdw blurRad="38100" dist="38100" dir="2700000" algn="tl">
                    <a:srgbClr val="000000"/>
                  </a:outerShdw>
                </a:effectLst>
                <a:latin typeface="Calibri" panose="020F0502020204030204" pitchFamily="34" charset="0"/>
              </a:rPr>
              <a:t>to add tiered aquatic life uses and biocriteria to the Illinois WQS (</a:t>
            </a:r>
            <a:r>
              <a:rPr lang="en-US" sz="3200" b="1" kern="0" dirty="0" smtClean="0">
                <a:solidFill>
                  <a:srgbClr val="FFFF00"/>
                </a:solidFill>
                <a:effectLst>
                  <a:outerShdw blurRad="38100" dist="38100" dir="2700000" algn="tl">
                    <a:srgbClr val="000000"/>
                  </a:outerShdw>
                </a:effectLst>
                <a:latin typeface="Calibri" panose="020F0502020204030204" pitchFamily="34" charset="0"/>
              </a:rPr>
              <a:t>2012).</a:t>
            </a:r>
            <a:endParaRPr lang="en-US" sz="3200" b="1" kern="0" dirty="0" smtClean="0">
              <a:solidFill>
                <a:srgbClr val="FFFF00"/>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931664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257800" y="1026378"/>
            <a:ext cx="3810000" cy="5755422"/>
          </a:xfrm>
          <a:prstGeom prst="rect">
            <a:avLst/>
          </a:prstGeom>
          <a:noFill/>
          <a:ln w="9525">
            <a:noFill/>
            <a:miter lim="800000"/>
            <a:headEnd/>
            <a:tailEnd/>
          </a:ln>
        </p:spPr>
        <p:txBody>
          <a:bodyPr wrap="square" lIns="0" tIns="0" rIns="0" bIns="0">
            <a:spAutoFit/>
          </a:bodyPr>
          <a:lstStyle/>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Pollution survey design – uses geometric allocation of sampling sites</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Additional sites positioned in proximity to suspected sources of stress &amp; contamination</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Each site assigned a consistent site code (e.g., MU 01, MU 02)</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51 total sites</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Each sampled for biological &amp; water quality parameters</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Employed 3 crews over the June-October index period</a:t>
            </a:r>
          </a:p>
          <a:p>
            <a:pPr marL="231775" indent="-231775" eaLnBrk="0" fontAlgn="base" hangingPunct="0">
              <a:spcBef>
                <a:spcPct val="0"/>
              </a:spcBef>
              <a:spcAft>
                <a:spcPct val="0"/>
              </a:spcAft>
              <a:buFont typeface="Wingdings" pitchFamily="2" charset="2"/>
              <a:buChar char="§"/>
            </a:pPr>
            <a:r>
              <a:rPr lang="en-US" sz="2200" b="1" dirty="0" smtClean="0">
                <a:solidFill>
                  <a:srgbClr val="000000"/>
                </a:solidFill>
                <a:latin typeface="Calibri" pitchFamily="34" charset="0"/>
                <a:cs typeface="Calibri" pitchFamily="34" charset="0"/>
              </a:rPr>
              <a:t>Followed Ohio EPA methods to ensure data consistency and usefulness of results</a:t>
            </a:r>
          </a:p>
        </p:txBody>
      </p:sp>
      <p:sp>
        <p:nvSpPr>
          <p:cNvPr id="4" name="Text Box 2"/>
          <p:cNvSpPr txBox="1">
            <a:spLocks noChangeArrowheads="1"/>
          </p:cNvSpPr>
          <p:nvPr/>
        </p:nvSpPr>
        <p:spPr bwMode="auto">
          <a:xfrm>
            <a:off x="5197275" y="101870"/>
            <a:ext cx="3920836" cy="812530"/>
          </a:xfrm>
          <a:prstGeom prst="rect">
            <a:avLst/>
          </a:prstGeom>
          <a:noFill/>
          <a:ln w="9525">
            <a:noFill/>
            <a:miter lim="800000"/>
            <a:headEnd/>
            <a:tailEnd/>
          </a:ln>
          <a:effectLst/>
        </p:spPr>
        <p:txBody>
          <a:bodyPr wrap="square">
            <a:spAutoFit/>
          </a:bodyPr>
          <a:lstStyle/>
          <a:p>
            <a:pPr fontAlgn="base">
              <a:lnSpc>
                <a:spcPct val="90000"/>
              </a:lnSpc>
              <a:spcBef>
                <a:spcPct val="0"/>
              </a:spcBef>
              <a:spcAft>
                <a:spcPct val="0"/>
              </a:spcAft>
            </a:pPr>
            <a:r>
              <a:rPr lang="en-US" sz="2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Ohio R. Tributaries &amp; Taylor Creek Survey Design</a:t>
            </a:r>
            <a:endParaRPr lang="en-US" sz="26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5" name="Straight Connector 4"/>
          <p:cNvCxnSpPr/>
          <p:nvPr/>
        </p:nvCxnSpPr>
        <p:spPr>
          <a:xfrm>
            <a:off x="5288914" y="909175"/>
            <a:ext cx="37684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76200"/>
            <a:ext cx="4267200" cy="6705600"/>
          </a:xfrm>
          <a:prstGeom prst="rect">
            <a:avLst/>
          </a:prstGeom>
        </p:spPr>
      </p:pic>
      <p:sp>
        <p:nvSpPr>
          <p:cNvPr id="2" name="Oval 1"/>
          <p:cNvSpPr/>
          <p:nvPr/>
        </p:nvSpPr>
        <p:spPr>
          <a:xfrm>
            <a:off x="1981200" y="335632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34"/>
          <p:cNvSpPr txBox="1">
            <a:spLocks noChangeArrowheads="1"/>
          </p:cNvSpPr>
          <p:nvPr/>
        </p:nvSpPr>
        <p:spPr bwMode="auto">
          <a:xfrm>
            <a:off x="609600" y="1676400"/>
            <a:ext cx="8382000" cy="2308324"/>
          </a:xfrm>
          <a:prstGeom prst="rect">
            <a:avLst/>
          </a:prstGeom>
          <a:solidFill>
            <a:srgbClr val="FFFFFF">
              <a:lumMod val="50000"/>
              <a:alpha val="85000"/>
            </a:srgbClr>
          </a:solidFill>
          <a:ln w="9525">
            <a:noFill/>
            <a:miter lim="800000"/>
            <a:headEnd/>
            <a:tailEnd/>
          </a:ln>
          <a:effectLst/>
        </p:spPr>
        <p:txBody>
          <a:bodyPr wrap="square">
            <a:spAutoFit/>
          </a:bodyPr>
          <a:lstStyle/>
          <a:p>
            <a:pPr algn="ctr">
              <a:defRPr/>
            </a:pPr>
            <a:r>
              <a:rPr lang="en-US" sz="3600" b="1" kern="0" dirty="0" smtClean="0">
                <a:solidFill>
                  <a:srgbClr val="FFFF66"/>
                </a:solidFill>
                <a:effectLst>
                  <a:outerShdw blurRad="38100" dist="38100" dir="2700000" algn="tl">
                    <a:srgbClr val="000000"/>
                  </a:outerShdw>
                </a:effectLst>
                <a:latin typeface="Calibri" panose="020F0502020204030204" pitchFamily="34" charset="0"/>
              </a:rPr>
              <a:t>The same approach was used to design the Upper Des Plaines bioassesment in 2016 such that the same outputs derived for MSDGC should be available to DRWW.</a:t>
            </a:r>
            <a:endParaRPr lang="en-US" sz="3600" b="1" kern="0" dirty="0" smtClean="0">
              <a:solidFill>
                <a:srgbClr val="FFFF66"/>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31964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80288"/>
          </a:xfrm>
        </p:spPr>
        <p:txBody>
          <a:bodyPr>
            <a:normAutofit fontScale="90000"/>
          </a:bodyPr>
          <a:lstStyle/>
          <a:p>
            <a:pPr algn="ctr"/>
            <a:r>
              <a:rPr lang="en-US" b="1" dirty="0" smtClean="0">
                <a:effectLst>
                  <a:outerShdw blurRad="38100" dist="38100" dir="2700000" algn="tl">
                    <a:srgbClr val="000000">
                      <a:alpha val="43137"/>
                    </a:srgbClr>
                  </a:outerShdw>
                </a:effectLst>
              </a:rPr>
              <a:t>IPS Dashboard</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524000" y="1303020"/>
            <a:ext cx="6172200" cy="5554980"/>
          </a:xfrm>
          <a:prstGeom prst="rect">
            <a:avLst/>
          </a:prstGeom>
        </p:spPr>
      </p:pic>
    </p:spTree>
    <p:extLst>
      <p:ext uri="{BB962C8B-B14F-4D97-AF65-F5344CB8AC3E}">
        <p14:creationId xmlns:p14="http://schemas.microsoft.com/office/powerpoint/2010/main" val="3523867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History of Integrated Prioritization Systems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b="1" dirty="0" smtClean="0">
                <a:latin typeface="+mj-lt"/>
              </a:rPr>
              <a:t>Ohio EPA</a:t>
            </a:r>
          </a:p>
          <a:p>
            <a:pPr lvl="1"/>
            <a:r>
              <a:rPr lang="en-US" dirty="0" smtClean="0">
                <a:latin typeface="+mj-lt"/>
              </a:rPr>
              <a:t>Original IPS Concept Supports the Water </a:t>
            </a:r>
            <a:r>
              <a:rPr lang="en-US" dirty="0">
                <a:latin typeface="+mj-lt"/>
              </a:rPr>
              <a:t>Resource Restoration Sponsor </a:t>
            </a:r>
            <a:r>
              <a:rPr lang="en-US" dirty="0" smtClean="0">
                <a:latin typeface="+mj-lt"/>
              </a:rPr>
              <a:t>Program (WRRSP)</a:t>
            </a:r>
          </a:p>
          <a:p>
            <a:pPr lvl="2"/>
            <a:r>
              <a:rPr lang="en-US" dirty="0" smtClean="0">
                <a:latin typeface="+mj-lt"/>
              </a:rPr>
              <a:t>Used to prioritize and qualify WRRSP funded projects.</a:t>
            </a:r>
          </a:p>
          <a:p>
            <a:pPr lvl="2"/>
            <a:r>
              <a:rPr lang="en-US" dirty="0" smtClean="0">
                <a:latin typeface="+mj-lt"/>
              </a:rPr>
              <a:t>Based on identified aquatic life use impairments related to habitat.</a:t>
            </a:r>
          </a:p>
          <a:p>
            <a:r>
              <a:rPr lang="en-US" b="1" dirty="0" smtClean="0">
                <a:latin typeface="+mj-lt"/>
              </a:rPr>
              <a:t>DuPage </a:t>
            </a:r>
            <a:r>
              <a:rPr lang="en-US" b="1" dirty="0">
                <a:latin typeface="+mj-lt"/>
              </a:rPr>
              <a:t>River Salt Creek Working </a:t>
            </a:r>
            <a:r>
              <a:rPr lang="en-US" b="1" dirty="0" smtClean="0">
                <a:latin typeface="+mj-lt"/>
              </a:rPr>
              <a:t>Group IPS</a:t>
            </a:r>
            <a:r>
              <a:rPr lang="en-US" dirty="0" smtClean="0">
                <a:latin typeface="+mj-lt"/>
              </a:rPr>
              <a:t> (DuPage Co., IL)</a:t>
            </a:r>
          </a:p>
          <a:p>
            <a:pPr lvl="1"/>
            <a:r>
              <a:rPr lang="en-US" dirty="0" smtClean="0">
                <a:latin typeface="+mj-lt"/>
              </a:rPr>
              <a:t>Based on rotating basin surveys and includes </a:t>
            </a:r>
            <a:r>
              <a:rPr lang="en-US" dirty="0">
                <a:latin typeface="+mj-lt"/>
              </a:rPr>
              <a:t>consideration of:</a:t>
            </a:r>
          </a:p>
          <a:p>
            <a:pPr lvl="2"/>
            <a:r>
              <a:rPr lang="en-US" dirty="0">
                <a:latin typeface="+mj-lt"/>
              </a:rPr>
              <a:t>Waterbody ecological potential;</a:t>
            </a:r>
          </a:p>
          <a:p>
            <a:pPr lvl="2"/>
            <a:r>
              <a:rPr lang="en-US" dirty="0">
                <a:latin typeface="+mj-lt"/>
              </a:rPr>
              <a:t>“Restorability” of impairments revealed by monitoring and assessment;</a:t>
            </a:r>
          </a:p>
          <a:p>
            <a:pPr lvl="2"/>
            <a:r>
              <a:rPr lang="en-US" dirty="0">
                <a:latin typeface="+mj-lt"/>
              </a:rPr>
              <a:t>Effectiveness of “doable” restoration </a:t>
            </a:r>
            <a:r>
              <a:rPr lang="en-US" dirty="0" smtClean="0">
                <a:latin typeface="+mj-lt"/>
              </a:rPr>
              <a:t>options;</a:t>
            </a:r>
          </a:p>
          <a:p>
            <a:pPr lvl="2"/>
            <a:r>
              <a:rPr lang="en-US" dirty="0" smtClean="0">
                <a:latin typeface="+mj-lt"/>
              </a:rPr>
              <a:t>Being updated in 2016 based on lessons learned.</a:t>
            </a: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199981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rPr>
              <a:t>Statistically Demonstrated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Stressor Indicators</a:t>
            </a:r>
          </a:p>
        </p:txBody>
      </p:sp>
      <p:sp>
        <p:nvSpPr>
          <p:cNvPr id="25603" name="Rectangle 3"/>
          <p:cNvSpPr>
            <a:spLocks noGrp="1" noChangeArrowheads="1"/>
          </p:cNvSpPr>
          <p:nvPr>
            <p:ph idx="1"/>
          </p:nvPr>
        </p:nvSpPr>
        <p:spPr/>
        <p:txBody>
          <a:bodyPr/>
          <a:lstStyle/>
          <a:p>
            <a:pPr defTabSz="949325">
              <a:buFontTx/>
              <a:buNone/>
            </a:pPr>
            <a:r>
              <a:rPr lang="en-US" sz="2400" b="1" dirty="0" smtClean="0">
                <a:latin typeface="Calibri" panose="020F0502020204030204" pitchFamily="34" charset="0"/>
              </a:rPr>
              <a:t>	</a:t>
            </a:r>
            <a:r>
              <a:rPr lang="en-US" sz="2400" b="1" u="sng" dirty="0" smtClean="0">
                <a:latin typeface="Calibri" panose="020F0502020204030204" pitchFamily="34" charset="0"/>
              </a:rPr>
              <a:t>	</a:t>
            </a:r>
            <a:r>
              <a:rPr lang="en-US" sz="2800" b="1" u="sng" dirty="0" smtClean="0">
                <a:latin typeface="Calibri" panose="020F0502020204030204" pitchFamily="34" charset="0"/>
              </a:rPr>
              <a:t>Parameter      	       mIBI        	 	fIBI</a:t>
            </a:r>
            <a:r>
              <a:rPr lang="en-US" sz="2400" b="1" u="sng" dirty="0" smtClean="0">
                <a:latin typeface="Calibri" panose="020F0502020204030204" pitchFamily="34" charset="0"/>
              </a:rPr>
              <a:t>	 </a:t>
            </a:r>
          </a:p>
          <a:p>
            <a:pPr lvl="1">
              <a:tabLst>
                <a:tab pos="4916488" algn="ctr"/>
                <a:tab pos="6970713" algn="ctr"/>
              </a:tabLst>
            </a:pPr>
            <a:r>
              <a:rPr lang="en-US" sz="2400" dirty="0" smtClean="0">
                <a:latin typeface="Calibri" panose="020F0502020204030204" pitchFamily="34" charset="0"/>
              </a:rPr>
              <a:t>Riparian Score        	5       	</a:t>
            </a:r>
            <a:r>
              <a:rPr lang="en-US" sz="2000" dirty="0" smtClean="0">
                <a:latin typeface="Calibri" panose="020F0502020204030204" pitchFamily="34" charset="0"/>
              </a:rPr>
              <a:t>Regression</a:t>
            </a:r>
          </a:p>
          <a:p>
            <a:pPr lvl="1">
              <a:tabLst>
                <a:tab pos="4916488" algn="ctr"/>
                <a:tab pos="6970713" algn="ctr"/>
              </a:tabLst>
            </a:pPr>
            <a:r>
              <a:rPr lang="en-US" sz="2400" dirty="0" smtClean="0">
                <a:latin typeface="Calibri" panose="020F0502020204030204" pitchFamily="34" charset="0"/>
              </a:rPr>
              <a:t>Riffle Score                      	          4             	3</a:t>
            </a:r>
          </a:p>
          <a:p>
            <a:pPr lvl="1">
              <a:tabLst>
                <a:tab pos="4916488" algn="ctr"/>
                <a:tab pos="6970713" algn="ctr"/>
              </a:tabLst>
            </a:pPr>
            <a:r>
              <a:rPr lang="en-US" sz="2400" dirty="0" smtClean="0">
                <a:latin typeface="Calibri" panose="020F0502020204030204" pitchFamily="34" charset="0"/>
              </a:rPr>
              <a:t>Channel Score                  	    </a:t>
            </a:r>
            <a:r>
              <a:rPr lang="en-US" sz="2000" dirty="0" smtClean="0">
                <a:latin typeface="Calibri" panose="020F0502020204030204" pitchFamily="34" charset="0"/>
              </a:rPr>
              <a:t>Regression</a:t>
            </a:r>
            <a:r>
              <a:rPr lang="en-US" sz="2400" dirty="0" smtClean="0">
                <a:latin typeface="Calibri" panose="020F0502020204030204" pitchFamily="34" charset="0"/>
              </a:rPr>
              <a:t>   	10</a:t>
            </a:r>
          </a:p>
          <a:p>
            <a:pPr lvl="1">
              <a:tabLst>
                <a:tab pos="4916488" algn="ctr"/>
                <a:tab pos="6970713" algn="ctr"/>
              </a:tabLst>
            </a:pPr>
            <a:r>
              <a:rPr lang="en-US" sz="2400" dirty="0" smtClean="0">
                <a:latin typeface="Calibri" panose="020F0502020204030204" pitchFamily="34" charset="0"/>
              </a:rPr>
              <a:t>Substrate  Score             	</a:t>
            </a:r>
            <a:r>
              <a:rPr lang="en-US" sz="2400" dirty="0">
                <a:latin typeface="Calibri" panose="020F0502020204030204" pitchFamily="34" charset="0"/>
              </a:rPr>
              <a:t> </a:t>
            </a:r>
            <a:r>
              <a:rPr lang="en-US" sz="2400" dirty="0" smtClean="0">
                <a:latin typeface="Calibri" panose="020F0502020204030204" pitchFamily="34" charset="0"/>
              </a:rPr>
              <a:t>             9                	</a:t>
            </a:r>
            <a:r>
              <a:rPr lang="en-US" sz="2000" dirty="0">
                <a:latin typeface="Calibri" panose="020F0502020204030204" pitchFamily="34" charset="0"/>
              </a:rPr>
              <a:t>Regression</a:t>
            </a:r>
          </a:p>
          <a:p>
            <a:pPr lvl="1">
              <a:tabLst>
                <a:tab pos="4916488" algn="ctr"/>
                <a:tab pos="6970713" algn="ctr"/>
              </a:tabLst>
            </a:pPr>
            <a:r>
              <a:rPr lang="en-US" sz="2400" dirty="0" smtClean="0">
                <a:latin typeface="Calibri" panose="020F0502020204030204" pitchFamily="34" charset="0"/>
              </a:rPr>
              <a:t>Pool Score                       	                 7                    	7</a:t>
            </a:r>
          </a:p>
          <a:p>
            <a:pPr lvl="1">
              <a:tabLst>
                <a:tab pos="4916488" algn="ctr"/>
                <a:tab pos="6970713" algn="ctr"/>
              </a:tabLst>
            </a:pPr>
            <a:r>
              <a:rPr lang="en-US" sz="2400" dirty="0" smtClean="0">
                <a:latin typeface="Calibri" panose="020F0502020204030204" pitchFamily="34" charset="0"/>
              </a:rPr>
              <a:t>Chloride                          	 </a:t>
            </a:r>
            <a:r>
              <a:rPr lang="en-US" sz="2400" dirty="0">
                <a:latin typeface="Calibri" panose="020F0502020204030204" pitchFamily="34" charset="0"/>
              </a:rPr>
              <a:t> </a:t>
            </a:r>
            <a:r>
              <a:rPr lang="en-US" sz="2400" dirty="0" smtClean="0">
                <a:latin typeface="Calibri" panose="020F0502020204030204" pitchFamily="34" charset="0"/>
              </a:rPr>
              <a:t>     141 mg/l       	112 mg/l</a:t>
            </a:r>
          </a:p>
          <a:p>
            <a:pPr lvl="1">
              <a:tabLst>
                <a:tab pos="4916488" algn="ctr"/>
                <a:tab pos="6970713" algn="ctr"/>
              </a:tabLst>
            </a:pPr>
            <a:r>
              <a:rPr lang="en-US" sz="2400" dirty="0" smtClean="0">
                <a:latin typeface="Calibri" panose="020F0502020204030204" pitchFamily="34" charset="0"/>
              </a:rPr>
              <a:t>TKN                                    	</a:t>
            </a:r>
            <a:r>
              <a:rPr lang="en-US" sz="2000" dirty="0" smtClean="0">
                <a:latin typeface="Calibri" panose="020F0502020204030204" pitchFamily="34" charset="0"/>
              </a:rPr>
              <a:t>Regression</a:t>
            </a:r>
            <a:r>
              <a:rPr lang="en-US" sz="2400" dirty="0" smtClean="0">
                <a:latin typeface="Calibri" panose="020F0502020204030204" pitchFamily="34" charset="0"/>
              </a:rPr>
              <a:t>  	1.0 mg/l</a:t>
            </a:r>
          </a:p>
          <a:p>
            <a:pPr lvl="1">
              <a:tabLst>
                <a:tab pos="4916488" algn="ctr"/>
                <a:tab pos="6970713" algn="ctr"/>
              </a:tabLst>
            </a:pPr>
            <a:r>
              <a:rPr lang="en-US" sz="2400" dirty="0" smtClean="0">
                <a:latin typeface="Calibri" panose="020F0502020204030204" pitchFamily="34" charset="0"/>
              </a:rPr>
              <a:t>BOD</a:t>
            </a:r>
            <a:r>
              <a:rPr lang="en-US" sz="2400" baseline="-25000" dirty="0" smtClean="0">
                <a:latin typeface="Calibri" panose="020F0502020204030204" pitchFamily="34" charset="0"/>
              </a:rPr>
              <a:t>5</a:t>
            </a:r>
            <a:r>
              <a:rPr lang="en-US" sz="2400" dirty="0">
                <a:latin typeface="Calibri" panose="020F0502020204030204" pitchFamily="34" charset="0"/>
              </a:rPr>
              <a:t>	</a:t>
            </a:r>
            <a:r>
              <a:rPr lang="en-US" sz="2400" dirty="0" smtClean="0">
                <a:latin typeface="Calibri" panose="020F0502020204030204" pitchFamily="34" charset="0"/>
              </a:rPr>
              <a:t>      </a:t>
            </a:r>
            <a:r>
              <a:rPr lang="en-US" sz="2000" dirty="0" smtClean="0">
                <a:latin typeface="Calibri" panose="020F0502020204030204" pitchFamily="34" charset="0"/>
              </a:rPr>
              <a:t>Regression</a:t>
            </a:r>
            <a:r>
              <a:rPr lang="en-US" sz="2400" dirty="0" smtClean="0">
                <a:latin typeface="Calibri" panose="020F0502020204030204" pitchFamily="34" charset="0"/>
              </a:rPr>
              <a:t>      	</a:t>
            </a:r>
            <a:r>
              <a:rPr lang="en-US" sz="2000" dirty="0">
                <a:latin typeface="Calibri" panose="020F0502020204030204" pitchFamily="34" charset="0"/>
              </a:rPr>
              <a:t>Regression</a:t>
            </a:r>
          </a:p>
          <a:p>
            <a:pPr lvl="1">
              <a:tabLst>
                <a:tab pos="4916488" algn="ctr"/>
                <a:tab pos="6970713" algn="ctr"/>
              </a:tabLst>
            </a:pPr>
            <a:r>
              <a:rPr lang="en-US" sz="2400" dirty="0" smtClean="0">
                <a:latin typeface="Calibri" panose="020F0502020204030204" pitchFamily="34" charset="0"/>
              </a:rPr>
              <a:t>NH3N                                 	      </a:t>
            </a:r>
            <a:r>
              <a:rPr lang="en-US" sz="2000" dirty="0" smtClean="0">
                <a:latin typeface="Calibri" panose="020F0502020204030204" pitchFamily="34" charset="0"/>
              </a:rPr>
              <a:t>Regression</a:t>
            </a:r>
            <a:r>
              <a:rPr lang="en-US" sz="2400" dirty="0" smtClean="0">
                <a:latin typeface="Calibri" panose="020F0502020204030204" pitchFamily="34" charset="0"/>
              </a:rPr>
              <a:t>        	0.15 mg/l</a:t>
            </a:r>
          </a:p>
          <a:p>
            <a:pPr>
              <a:buFontTx/>
              <a:buNone/>
            </a:pPr>
            <a:endParaRPr lang="en-US" sz="2400" dirty="0" smtClean="0">
              <a:latin typeface="Calibri" panose="020F0502020204030204" pitchFamily="34" charset="0"/>
            </a:endParaRPr>
          </a:p>
        </p:txBody>
      </p:sp>
      <p:grpSp>
        <p:nvGrpSpPr>
          <p:cNvPr id="4" name="Group 3"/>
          <p:cNvGrpSpPr/>
          <p:nvPr/>
        </p:nvGrpSpPr>
        <p:grpSpPr>
          <a:xfrm>
            <a:off x="94446" y="2133600"/>
            <a:ext cx="743754" cy="2057400"/>
            <a:chOff x="94446" y="2133600"/>
            <a:chExt cx="743754" cy="2057400"/>
          </a:xfrm>
        </p:grpSpPr>
        <p:sp>
          <p:nvSpPr>
            <p:cNvPr id="2" name="Left Brace 1"/>
            <p:cNvSpPr/>
            <p:nvPr/>
          </p:nvSpPr>
          <p:spPr>
            <a:xfrm>
              <a:off x="685800" y="2133600"/>
              <a:ext cx="152400" cy="2057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srgbClr val="000000"/>
                </a:solidFill>
              </a:endParaRPr>
            </a:p>
          </p:txBody>
        </p:sp>
        <p:sp>
          <p:nvSpPr>
            <p:cNvPr id="3" name="TextBox 2"/>
            <p:cNvSpPr txBox="1"/>
            <p:nvPr/>
          </p:nvSpPr>
          <p:spPr>
            <a:xfrm rot="16200000">
              <a:off x="-336377" y="2869913"/>
              <a:ext cx="1446422" cy="584775"/>
            </a:xfrm>
            <a:prstGeom prst="rect">
              <a:avLst/>
            </a:prstGeom>
            <a:noFill/>
          </p:spPr>
          <p:txBody>
            <a:bodyPr wrap="none" rtlCol="0">
              <a:spAutoFit/>
            </a:bodyPr>
            <a:lstStyle/>
            <a:p>
              <a:pPr fontAlgn="base">
                <a:spcBef>
                  <a:spcPct val="0"/>
                </a:spcBef>
                <a:spcAft>
                  <a:spcPct val="0"/>
                </a:spcAft>
              </a:pPr>
              <a:r>
                <a:rPr lang="en-US" sz="3200" b="1" dirty="0" smtClean="0">
                  <a:solidFill>
                    <a:srgbClr val="000000"/>
                  </a:solidFill>
                  <a:latin typeface="Calibri" panose="020F0502020204030204" pitchFamily="34" charset="0"/>
                </a:rPr>
                <a:t>Habitat</a:t>
              </a:r>
              <a:endParaRPr lang="en-US" sz="3200" b="1" dirty="0">
                <a:solidFill>
                  <a:srgbClr val="000000"/>
                </a:solidFill>
                <a:latin typeface="Calibri" panose="020F0502020204030204" pitchFamily="34" charset="0"/>
              </a:endParaRPr>
            </a:p>
          </p:txBody>
        </p:sp>
      </p:grpSp>
      <p:grpSp>
        <p:nvGrpSpPr>
          <p:cNvPr id="6" name="Group 5"/>
          <p:cNvGrpSpPr/>
          <p:nvPr/>
        </p:nvGrpSpPr>
        <p:grpSpPr>
          <a:xfrm>
            <a:off x="76202" y="4200219"/>
            <a:ext cx="761998" cy="1819581"/>
            <a:chOff x="76202" y="4200219"/>
            <a:chExt cx="761998" cy="1819581"/>
          </a:xfrm>
        </p:grpSpPr>
        <p:sp>
          <p:nvSpPr>
            <p:cNvPr id="5" name="Left Brace 4"/>
            <p:cNvSpPr/>
            <p:nvPr/>
          </p:nvSpPr>
          <p:spPr>
            <a:xfrm>
              <a:off x="685800" y="4267200"/>
              <a:ext cx="152400" cy="1752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srgbClr val="000000"/>
                </a:solidFill>
              </a:endParaRPr>
            </a:p>
          </p:txBody>
        </p:sp>
        <p:sp>
          <p:nvSpPr>
            <p:cNvPr id="7" name="TextBox 6"/>
            <p:cNvSpPr txBox="1"/>
            <p:nvPr/>
          </p:nvSpPr>
          <p:spPr>
            <a:xfrm rot="16200000">
              <a:off x="-499180" y="4775601"/>
              <a:ext cx="1735540" cy="584775"/>
            </a:xfrm>
            <a:prstGeom prst="rect">
              <a:avLst/>
            </a:prstGeom>
            <a:noFill/>
          </p:spPr>
          <p:txBody>
            <a:bodyPr wrap="none" rtlCol="0">
              <a:spAutoFit/>
            </a:bodyPr>
            <a:lstStyle/>
            <a:p>
              <a:pPr fontAlgn="base">
                <a:spcBef>
                  <a:spcPct val="0"/>
                </a:spcBef>
                <a:spcAft>
                  <a:spcPct val="0"/>
                </a:spcAft>
              </a:pPr>
              <a:r>
                <a:rPr lang="en-US" sz="3200" b="1" dirty="0" smtClean="0">
                  <a:solidFill>
                    <a:srgbClr val="000000"/>
                  </a:solidFill>
                  <a:latin typeface="Calibri" panose="020F0502020204030204" pitchFamily="34" charset="0"/>
                </a:rPr>
                <a:t>Chemical</a:t>
              </a:r>
              <a:endParaRPr lang="en-US" sz="3200" b="1"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32596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33600"/>
            <a:ext cx="23622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85800"/>
            <a:ext cx="2362200" cy="1371600"/>
          </a:xfrm>
        </p:spPr>
        <p:txBody>
          <a:bodyPr/>
          <a:lstStyle/>
          <a:p>
            <a:r>
              <a:rPr lang="en-US" sz="2800" b="1" i="1" dirty="0" smtClean="0">
                <a:solidFill>
                  <a:srgbClr val="FF0000"/>
                </a:solidFill>
              </a:rPr>
              <a:t>The IPS Regulatory Foundation:</a:t>
            </a:r>
            <a:endParaRPr lang="en-US" sz="2800" b="1" i="1" dirty="0">
              <a:solidFill>
                <a:srgbClr val="FF0000"/>
              </a:solidFill>
            </a:endParaRPr>
          </a:p>
        </p:txBody>
      </p:sp>
      <p:sp>
        <p:nvSpPr>
          <p:cNvPr id="3" name="Text Placeholder 2"/>
          <p:cNvSpPr>
            <a:spLocks noGrp="1"/>
          </p:cNvSpPr>
          <p:nvPr>
            <p:ph type="body" idx="2"/>
          </p:nvPr>
        </p:nvSpPr>
        <p:spPr>
          <a:xfrm>
            <a:off x="381000" y="2179637"/>
            <a:ext cx="2362200" cy="4144963"/>
          </a:xfrm>
        </p:spPr>
        <p:txBody>
          <a:bodyPr>
            <a:noAutofit/>
          </a:bodyPr>
          <a:lstStyle/>
          <a:p>
            <a:pPr algn="ctr"/>
            <a:r>
              <a:rPr lang="en-US" sz="2000" b="1" dirty="0">
                <a:solidFill>
                  <a:srgbClr val="FFC000"/>
                </a:solidFill>
                <a:latin typeface="Arial Narrow" pitchFamily="34" charset="0"/>
                <a:cs typeface="Arial" panose="020B0604020202020204" pitchFamily="34" charset="0"/>
              </a:rPr>
              <a:t>CWA Section 101(a)(2) “. . . it is the national goal that wherever attainable, an interim goal of water quality which provides for the protection and propagation of fish, shellfish, and wildlife and provides for recreation in and on the water . . . “</a:t>
            </a:r>
          </a:p>
          <a:p>
            <a:pPr algn="ctr"/>
            <a:endParaRPr lang="en-US" sz="2000" b="1" dirty="0">
              <a:solidFill>
                <a:srgbClr val="FFC000"/>
              </a:solidFill>
              <a:latin typeface="Arial Narrow" pitchFamily="34" charset="0"/>
              <a:cs typeface="Arial" panose="020B0604020202020204" pitchFamily="34" charset="0"/>
            </a:endParaRPr>
          </a:p>
        </p:txBody>
      </p:sp>
      <p:sp>
        <p:nvSpPr>
          <p:cNvPr id="4" name="Content Placeholder 3"/>
          <p:cNvSpPr>
            <a:spLocks noGrp="1"/>
          </p:cNvSpPr>
          <p:nvPr>
            <p:ph sz="quarter" idx="1"/>
          </p:nvPr>
        </p:nvSpPr>
        <p:spPr>
          <a:xfrm>
            <a:off x="3581400" y="609599"/>
            <a:ext cx="5410200" cy="6111875"/>
          </a:xfrm>
        </p:spPr>
        <p:txBody>
          <a:bodyPr>
            <a:noAutofit/>
          </a:bodyPr>
          <a:lstStyle/>
          <a:p>
            <a:pPr marL="0" indent="0" algn="ctr">
              <a:buNone/>
            </a:pPr>
            <a:r>
              <a:rPr lang="en-US" sz="3200" b="1" dirty="0">
                <a:solidFill>
                  <a:prstClr val="black"/>
                </a:solidFill>
                <a:effectLst>
                  <a:outerShdw blurRad="38100" dist="38100" dir="2700000" algn="tl">
                    <a:srgbClr val="000000">
                      <a:alpha val="43137"/>
                    </a:srgbClr>
                  </a:outerShdw>
                </a:effectLst>
                <a:latin typeface="Arial Narrow" panose="020B0606020202030204" pitchFamily="34" charset="0"/>
              </a:rPr>
              <a:t>The </a:t>
            </a:r>
            <a:r>
              <a:rPr lang="en-US" sz="3200" b="1" dirty="0" smtClean="0">
                <a:solidFill>
                  <a:prstClr val="black"/>
                </a:solidFill>
                <a:effectLst>
                  <a:outerShdw blurRad="38100" dist="38100" dir="2700000" algn="tl">
                    <a:srgbClr val="000000">
                      <a:alpha val="43137"/>
                    </a:srgbClr>
                  </a:outerShdw>
                </a:effectLst>
                <a:latin typeface="Arial Narrow" panose="020B0606020202030204" pitchFamily="34" charset="0"/>
              </a:rPr>
              <a:t>MSDGC IPS </a:t>
            </a:r>
            <a:r>
              <a:rPr lang="en-US" sz="3200" b="1" dirty="0">
                <a:solidFill>
                  <a:prstClr val="black"/>
                </a:solidFill>
                <a:effectLst>
                  <a:outerShdw blurRad="38100" dist="38100" dir="2700000" algn="tl">
                    <a:srgbClr val="000000">
                      <a:alpha val="43137"/>
                    </a:srgbClr>
                  </a:outerShdw>
                </a:effectLst>
                <a:latin typeface="Arial Narrow" panose="020B0606020202030204" pitchFamily="34" charset="0"/>
              </a:rPr>
              <a:t>is focused on the attainment of Ohio Water Quality Standards</a:t>
            </a:r>
          </a:p>
          <a:p>
            <a:pPr marL="0" indent="0">
              <a:buNone/>
            </a:pPr>
            <a:endParaRPr lang="en-US" sz="1200" dirty="0" smtClean="0">
              <a:latin typeface="Arial Narrow" panose="020B0606020202030204" pitchFamily="34" charset="0"/>
            </a:endParaRPr>
          </a:p>
          <a:p>
            <a:pPr>
              <a:buClr>
                <a:srgbClr val="C00000"/>
              </a:buClr>
              <a:buSzPct val="110000"/>
              <a:buFont typeface="Wingdings" panose="05000000000000000000" pitchFamily="2" charset="2"/>
              <a:buChar char="§"/>
            </a:pPr>
            <a:r>
              <a:rPr lang="en-US" dirty="0" smtClean="0">
                <a:latin typeface="Arial Narrow" panose="020B0606020202030204" pitchFamily="34" charset="0"/>
              </a:rPr>
              <a:t>Provides </a:t>
            </a:r>
            <a:r>
              <a:rPr lang="en-US" dirty="0">
                <a:latin typeface="Arial Narrow" panose="020B0606020202030204" pitchFamily="34" charset="0"/>
              </a:rPr>
              <a:t>the basis for designated uses for aquatic life and recreation.</a:t>
            </a:r>
          </a:p>
          <a:p>
            <a:pPr>
              <a:buClr>
                <a:srgbClr val="C00000"/>
              </a:buClr>
              <a:buSzPct val="110000"/>
              <a:buFont typeface="Wingdings" panose="05000000000000000000" pitchFamily="2" charset="2"/>
              <a:buChar char="§"/>
            </a:pPr>
            <a:r>
              <a:rPr lang="en-US" dirty="0">
                <a:latin typeface="Arial Narrow" panose="020B0606020202030204" pitchFamily="34" charset="0"/>
              </a:rPr>
              <a:t>Ohio WQS have tiered uses for aquatic life &amp; recreation.</a:t>
            </a:r>
          </a:p>
          <a:p>
            <a:pPr>
              <a:buClr>
                <a:srgbClr val="C00000"/>
              </a:buClr>
              <a:buSzPct val="110000"/>
              <a:buFont typeface="Wingdings" panose="05000000000000000000" pitchFamily="2" charset="2"/>
              <a:buChar char="§"/>
            </a:pPr>
            <a:r>
              <a:rPr lang="en-US" dirty="0">
                <a:latin typeface="Arial Narrow" panose="020B0606020202030204" pitchFamily="34" charset="0"/>
              </a:rPr>
              <a:t>Biocriteria are the arbiter of aquatic life use attainment.</a:t>
            </a:r>
          </a:p>
          <a:p>
            <a:pPr>
              <a:buClr>
                <a:srgbClr val="C00000"/>
              </a:buClr>
              <a:buSzPct val="110000"/>
              <a:buFont typeface="Wingdings" panose="05000000000000000000" pitchFamily="2" charset="2"/>
              <a:buChar char="§"/>
            </a:pPr>
            <a:r>
              <a:rPr lang="en-US" dirty="0">
                <a:latin typeface="Arial Narrow" panose="020B0606020202030204" pitchFamily="34" charset="0"/>
              </a:rPr>
              <a:t>Bacterial indicators are the arbiter of recreation uses.</a:t>
            </a:r>
          </a:p>
          <a:p>
            <a:pPr>
              <a:buClr>
                <a:srgbClr val="C00000"/>
              </a:buClr>
              <a:buSzPct val="110000"/>
              <a:buFont typeface="Wingdings" panose="05000000000000000000" pitchFamily="2" charset="2"/>
              <a:buChar char="§"/>
            </a:pPr>
            <a:r>
              <a:rPr lang="en-US" dirty="0">
                <a:latin typeface="Arial Narrow" panose="020B0606020202030204" pitchFamily="34" charset="0"/>
              </a:rPr>
              <a:t>Aquatic life is the focus of the IPS.</a:t>
            </a:r>
          </a:p>
          <a:p>
            <a:pPr marL="0" indent="0">
              <a:buNone/>
            </a:pPr>
            <a:endParaRPr lang="en-US"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pPr/>
              <a:t>5</a:t>
            </a:fld>
            <a:endParaRPr lang="en-US" dirty="0"/>
          </a:p>
        </p:txBody>
      </p:sp>
    </p:spTree>
    <p:extLst>
      <p:ext uri="{BB962C8B-B14F-4D97-AF65-F5344CB8AC3E}">
        <p14:creationId xmlns:p14="http://schemas.microsoft.com/office/powerpoint/2010/main" val="19337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24200" y="228600"/>
            <a:ext cx="32004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prstClr val="black"/>
                </a:solidFill>
                <a:effectLst>
                  <a:outerShdw blurRad="38100" dist="38100" dir="2700000" algn="tl">
                    <a:srgbClr val="000000">
                      <a:alpha val="43137"/>
                    </a:srgbClr>
                  </a:outerShdw>
                </a:effectLst>
                <a:latin typeface="+mj-lt"/>
              </a:rPr>
              <a:t>General Steps in a Stressor Identification Process for Aquatic Life</a:t>
            </a:r>
            <a:endParaRPr lang="en-US" b="1" dirty="0">
              <a:solidFill>
                <a:prstClr val="black"/>
              </a:solidFill>
              <a:effectLst>
                <a:outerShdw blurRad="38100" dist="38100" dir="2700000" algn="tl">
                  <a:srgbClr val="000000">
                    <a:alpha val="43137"/>
                  </a:srgbClr>
                </a:outerShdw>
              </a:effectLst>
              <a:latin typeface="+mj-lt"/>
            </a:endParaRPr>
          </a:p>
        </p:txBody>
      </p:sp>
      <p:sp>
        <p:nvSpPr>
          <p:cNvPr id="5" name="Rounded Rectangle 4"/>
          <p:cNvSpPr/>
          <p:nvPr/>
        </p:nvSpPr>
        <p:spPr>
          <a:xfrm>
            <a:off x="5145359" y="5791200"/>
            <a:ext cx="16002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latin typeface="+mj-lt"/>
              </a:rPr>
              <a:t>Likely Causes &amp; Sources of Impairment Identified</a:t>
            </a:r>
            <a:endParaRPr lang="en-US" sz="1400" b="1" dirty="0">
              <a:solidFill>
                <a:prstClr val="black"/>
              </a:solidFill>
              <a:latin typeface="+mj-lt"/>
            </a:endParaRPr>
          </a:p>
        </p:txBody>
      </p:sp>
      <p:sp>
        <p:nvSpPr>
          <p:cNvPr id="6" name="Rounded Rectangle 5"/>
          <p:cNvSpPr/>
          <p:nvPr/>
        </p:nvSpPr>
        <p:spPr>
          <a:xfrm>
            <a:off x="6858000" y="2984209"/>
            <a:ext cx="1600200" cy="1940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latin typeface="+mj-lt"/>
              </a:rPr>
              <a:t>Implement Management Actions:</a:t>
            </a:r>
          </a:p>
          <a:p>
            <a:pPr algn="ctr"/>
            <a:r>
              <a:rPr lang="en-US" sz="1400" b="1" dirty="0" smtClean="0">
                <a:solidFill>
                  <a:prstClr val="black"/>
                </a:solidFill>
                <a:latin typeface="+mj-lt"/>
              </a:rPr>
              <a:t>CSO</a:t>
            </a:r>
          </a:p>
          <a:p>
            <a:pPr algn="ctr"/>
            <a:r>
              <a:rPr lang="en-US" sz="1400" b="1" dirty="0" smtClean="0">
                <a:solidFill>
                  <a:prstClr val="black"/>
                </a:solidFill>
                <a:latin typeface="+mj-lt"/>
              </a:rPr>
              <a:t>SSO</a:t>
            </a:r>
          </a:p>
          <a:p>
            <a:pPr algn="ctr"/>
            <a:r>
              <a:rPr lang="en-US" sz="1400" b="1" dirty="0" smtClean="0">
                <a:solidFill>
                  <a:prstClr val="black"/>
                </a:solidFill>
                <a:latin typeface="+mj-lt"/>
              </a:rPr>
              <a:t>Stormwater</a:t>
            </a:r>
          </a:p>
          <a:p>
            <a:pPr algn="ctr"/>
            <a:r>
              <a:rPr lang="en-US" sz="1400" b="1" dirty="0" smtClean="0">
                <a:solidFill>
                  <a:prstClr val="black"/>
                </a:solidFill>
                <a:latin typeface="+mj-lt"/>
              </a:rPr>
              <a:t>Habitat</a:t>
            </a:r>
          </a:p>
          <a:p>
            <a:pPr algn="ctr"/>
            <a:r>
              <a:rPr lang="en-US" sz="1400" b="1" dirty="0" smtClean="0">
                <a:solidFill>
                  <a:prstClr val="black"/>
                </a:solidFill>
                <a:latin typeface="+mj-lt"/>
              </a:rPr>
              <a:t>Other</a:t>
            </a:r>
            <a:endParaRPr lang="en-US" sz="1400" b="1" dirty="0">
              <a:solidFill>
                <a:prstClr val="black"/>
              </a:solidFill>
              <a:latin typeface="+mj-lt"/>
            </a:endParaRPr>
          </a:p>
        </p:txBody>
      </p:sp>
      <p:sp>
        <p:nvSpPr>
          <p:cNvPr id="8" name="Rounded Rectangle 7"/>
          <p:cNvSpPr/>
          <p:nvPr/>
        </p:nvSpPr>
        <p:spPr>
          <a:xfrm>
            <a:off x="5221559" y="1447799"/>
            <a:ext cx="14478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prstClr val="black"/>
                </a:solidFill>
                <a:effectLst>
                  <a:outerShdw blurRad="38100" dist="38100" dir="2700000" algn="tl">
                    <a:srgbClr val="000000">
                      <a:alpha val="43137"/>
                    </a:srgbClr>
                  </a:outerShdw>
                </a:effectLst>
                <a:latin typeface="+mj-lt"/>
              </a:rPr>
              <a:t>Rotating</a:t>
            </a:r>
          </a:p>
          <a:p>
            <a:pPr algn="ctr"/>
            <a:r>
              <a:rPr lang="en-US" b="1" dirty="0" smtClean="0">
                <a:solidFill>
                  <a:prstClr val="black"/>
                </a:solidFill>
                <a:effectLst>
                  <a:outerShdw blurRad="38100" dist="38100" dir="2700000" algn="tl">
                    <a:srgbClr val="000000">
                      <a:alpha val="43137"/>
                    </a:srgbClr>
                  </a:outerShdw>
                </a:effectLst>
                <a:latin typeface="+mj-lt"/>
              </a:rPr>
              <a:t>Watershed  M&amp;A</a:t>
            </a:r>
            <a:endParaRPr lang="en-US" b="1" dirty="0">
              <a:solidFill>
                <a:prstClr val="black"/>
              </a:solidFill>
              <a:effectLst>
                <a:outerShdw blurRad="38100" dist="38100" dir="2700000" algn="tl">
                  <a:srgbClr val="000000">
                    <a:alpha val="43137"/>
                  </a:srgbClr>
                </a:outerShdw>
              </a:effectLst>
              <a:latin typeface="+mj-lt"/>
            </a:endParaRPr>
          </a:p>
        </p:txBody>
      </p:sp>
      <p:sp>
        <p:nvSpPr>
          <p:cNvPr id="10" name="Rounded Rectangle 9"/>
          <p:cNvSpPr/>
          <p:nvPr/>
        </p:nvSpPr>
        <p:spPr>
          <a:xfrm>
            <a:off x="3697559" y="2990768"/>
            <a:ext cx="1524000" cy="20565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latin typeface="+mj-lt"/>
              </a:rPr>
              <a:t>Stressor Identification Process:</a:t>
            </a:r>
          </a:p>
          <a:p>
            <a:pPr algn="ctr"/>
            <a:r>
              <a:rPr lang="en-US" sz="1400" b="1" dirty="0" smtClean="0">
                <a:solidFill>
                  <a:prstClr val="black"/>
                </a:solidFill>
                <a:latin typeface="+mj-lt"/>
              </a:rPr>
              <a:t>Biocriteria Impairment with Stressor Threshold Analyses</a:t>
            </a:r>
            <a:endParaRPr lang="en-US" sz="1400" b="1" dirty="0">
              <a:solidFill>
                <a:prstClr val="black"/>
              </a:solidFill>
              <a:latin typeface="+mj-lt"/>
            </a:endParaRPr>
          </a:p>
        </p:txBody>
      </p:sp>
      <p:sp>
        <p:nvSpPr>
          <p:cNvPr id="11" name="Bent Arrow 10"/>
          <p:cNvSpPr/>
          <p:nvPr/>
        </p:nvSpPr>
        <p:spPr>
          <a:xfrm rot="16200000" flipH="1">
            <a:off x="4114800" y="1905000"/>
            <a:ext cx="990600" cy="76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0800000" flipH="1">
            <a:off x="3964259" y="5410200"/>
            <a:ext cx="990600" cy="76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5400000" flipH="1">
            <a:off x="6983452" y="5410200"/>
            <a:ext cx="990600" cy="76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flipH="1">
            <a:off x="6809679" y="1790698"/>
            <a:ext cx="848421" cy="8763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360556" y="1439900"/>
            <a:ext cx="3603702" cy="2937582"/>
            <a:chOff x="360556" y="1439900"/>
            <a:chExt cx="3603702" cy="2937582"/>
          </a:xfrm>
        </p:grpSpPr>
        <p:sp>
          <p:nvSpPr>
            <p:cNvPr id="15" name="Rectangle 14"/>
            <p:cNvSpPr/>
            <p:nvPr/>
          </p:nvSpPr>
          <p:spPr>
            <a:xfrm>
              <a:off x="360556" y="1439900"/>
              <a:ext cx="1981200"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mj-lt"/>
                </a:rPr>
                <a:t>IPS Process</a:t>
              </a:r>
            </a:p>
            <a:p>
              <a:pPr algn="ctr"/>
              <a:r>
                <a:rPr lang="en-US" b="1" dirty="0" smtClean="0">
                  <a:effectLst>
                    <a:outerShdw blurRad="38100" dist="38100" dir="2700000" algn="tl">
                      <a:srgbClr val="000000">
                        <a:alpha val="43137"/>
                      </a:srgbClr>
                    </a:outerShdw>
                  </a:effectLst>
                  <a:latin typeface="+mj-lt"/>
                </a:rPr>
                <a:t>examines data at regional scale to refine thresholds &amp; set priorities</a:t>
              </a:r>
              <a:endParaRPr lang="en-US" b="1" dirty="0">
                <a:effectLst>
                  <a:outerShdw blurRad="38100" dist="38100" dir="2700000" algn="tl">
                    <a:srgbClr val="000000">
                      <a:alpha val="43137"/>
                    </a:srgbClr>
                  </a:outerShdw>
                </a:effectLst>
                <a:latin typeface="+mj-lt"/>
              </a:endParaRPr>
            </a:p>
          </p:txBody>
        </p:sp>
        <p:sp>
          <p:nvSpPr>
            <p:cNvPr id="17" name="Right Arrow 16"/>
            <p:cNvSpPr/>
            <p:nvPr/>
          </p:nvSpPr>
          <p:spPr>
            <a:xfrm rot="10800000">
              <a:off x="2590800" y="1866899"/>
              <a:ext cx="1373458" cy="5715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flipV="1">
              <a:off x="1252654" y="3531247"/>
              <a:ext cx="2133600" cy="846235"/>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097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is the IPS?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5480"/>
            <a:ext cx="8229600" cy="4770120"/>
          </a:xfrm>
        </p:spPr>
        <p:txBody>
          <a:bodyPr>
            <a:normAutofit lnSpcReduction="10000"/>
          </a:bodyPr>
          <a:lstStyle/>
          <a:p>
            <a:r>
              <a:rPr lang="en-US" dirty="0" smtClean="0">
                <a:latin typeface="+mj-lt"/>
              </a:rPr>
              <a:t>Allows </a:t>
            </a:r>
            <a:r>
              <a:rPr lang="en-US" dirty="0" smtClean="0">
                <a:latin typeface="+mj-lt"/>
              </a:rPr>
              <a:t>users </a:t>
            </a:r>
            <a:r>
              <a:rPr lang="en-US" dirty="0" smtClean="0">
                <a:latin typeface="+mj-lt"/>
              </a:rPr>
              <a:t>to </a:t>
            </a:r>
            <a:r>
              <a:rPr lang="en-US" b="1" i="1" dirty="0" smtClean="0">
                <a:solidFill>
                  <a:srgbClr val="C00000"/>
                </a:solidFill>
                <a:latin typeface="+mj-lt"/>
              </a:rPr>
              <a:t>visualize and rank </a:t>
            </a:r>
            <a:r>
              <a:rPr lang="en-US" dirty="0" smtClean="0">
                <a:latin typeface="+mj-lt"/>
              </a:rPr>
              <a:t>aquatic life use aspects of CWA water quality issues:</a:t>
            </a:r>
          </a:p>
          <a:p>
            <a:pPr lvl="1"/>
            <a:r>
              <a:rPr lang="en-US" dirty="0" smtClean="0">
                <a:latin typeface="+mj-lt"/>
              </a:rPr>
              <a:t>Identifies designated aquatic life uses (goals) for streams and rivers.</a:t>
            </a:r>
          </a:p>
          <a:p>
            <a:pPr lvl="1"/>
            <a:r>
              <a:rPr lang="en-US" dirty="0" smtClean="0">
                <a:latin typeface="+mj-lt"/>
              </a:rPr>
              <a:t>Identifies aquatic life impaired reaches including severity and extent.</a:t>
            </a:r>
          </a:p>
          <a:p>
            <a:pPr lvl="1"/>
            <a:r>
              <a:rPr lang="en-US" dirty="0" smtClean="0">
                <a:latin typeface="+mj-lt"/>
              </a:rPr>
              <a:t>Identifies </a:t>
            </a:r>
            <a:r>
              <a:rPr lang="en-US" dirty="0" smtClean="0">
                <a:latin typeface="+mj-lt"/>
              </a:rPr>
              <a:t>causes </a:t>
            </a:r>
            <a:r>
              <a:rPr lang="en-US" dirty="0" smtClean="0">
                <a:latin typeface="+mj-lt"/>
              </a:rPr>
              <a:t>of impairment.</a:t>
            </a:r>
          </a:p>
          <a:p>
            <a:pPr lvl="1"/>
            <a:r>
              <a:rPr lang="en-US" i="1" dirty="0" smtClean="0">
                <a:latin typeface="+mj-lt"/>
              </a:rPr>
              <a:t>A </a:t>
            </a:r>
            <a:r>
              <a:rPr lang="en-US" i="1" u="sng" dirty="0" smtClean="0">
                <a:latin typeface="+mj-lt"/>
              </a:rPr>
              <a:t>standardized</a:t>
            </a:r>
            <a:r>
              <a:rPr lang="en-US" dirty="0" smtClean="0">
                <a:latin typeface="+mj-lt"/>
              </a:rPr>
              <a:t> </a:t>
            </a:r>
            <a:r>
              <a:rPr lang="en-US" dirty="0" smtClean="0">
                <a:latin typeface="+mj-lt"/>
              </a:rPr>
              <a:t>approach to viewing data linked to attainment of aquatic life uses.</a:t>
            </a:r>
          </a:p>
          <a:p>
            <a:pPr lvl="1"/>
            <a:r>
              <a:rPr lang="en-US" dirty="0" smtClean="0">
                <a:latin typeface="+mj-lt"/>
              </a:rPr>
              <a:t>Sites, reaches, and watersheds ranked by </a:t>
            </a:r>
            <a:r>
              <a:rPr lang="en-US" b="1" i="1" u="sng" dirty="0" smtClean="0">
                <a:solidFill>
                  <a:srgbClr val="C00000"/>
                </a:solidFill>
                <a:latin typeface="+mj-lt"/>
              </a:rPr>
              <a:t>Restorability</a:t>
            </a:r>
            <a:r>
              <a:rPr lang="en-US" dirty="0" smtClean="0">
                <a:solidFill>
                  <a:srgbClr val="C00000"/>
                </a:solidFill>
                <a:latin typeface="+mj-lt"/>
              </a:rPr>
              <a:t> </a:t>
            </a:r>
            <a:r>
              <a:rPr lang="en-US" dirty="0" smtClean="0">
                <a:latin typeface="+mj-lt"/>
              </a:rPr>
              <a:t>(for impaired waters) and </a:t>
            </a:r>
            <a:r>
              <a:rPr lang="en-US" b="1" i="1" u="sng" dirty="0" smtClean="0">
                <a:solidFill>
                  <a:srgbClr val="0070C0"/>
                </a:solidFill>
                <a:latin typeface="+mj-lt"/>
              </a:rPr>
              <a:t>Susceptibility</a:t>
            </a:r>
            <a:r>
              <a:rPr lang="en-US" dirty="0" smtClean="0">
                <a:solidFill>
                  <a:srgbClr val="0070C0"/>
                </a:solidFill>
                <a:latin typeface="+mj-lt"/>
              </a:rPr>
              <a:t> </a:t>
            </a:r>
            <a:r>
              <a:rPr lang="en-US" dirty="0" smtClean="0">
                <a:latin typeface="+mj-lt"/>
              </a:rPr>
              <a:t>&amp; </a:t>
            </a:r>
            <a:r>
              <a:rPr lang="en-US" b="1" i="1" u="sng" dirty="0" smtClean="0">
                <a:solidFill>
                  <a:srgbClr val="00B050"/>
                </a:solidFill>
                <a:latin typeface="+mj-lt"/>
              </a:rPr>
              <a:t>Threat</a:t>
            </a:r>
            <a:r>
              <a:rPr lang="en-US" dirty="0" smtClean="0">
                <a:solidFill>
                  <a:srgbClr val="00B050"/>
                </a:solidFill>
                <a:latin typeface="+mj-lt"/>
              </a:rPr>
              <a:t> </a:t>
            </a:r>
            <a:r>
              <a:rPr lang="en-US" dirty="0" smtClean="0">
                <a:latin typeface="+mj-lt"/>
              </a:rPr>
              <a:t>(for attaining waters).</a:t>
            </a:r>
            <a:endParaRPr lang="en-US" dirty="0">
              <a:latin typeface="+mj-lt"/>
            </a:endParaRPr>
          </a:p>
        </p:txBody>
      </p:sp>
    </p:spTree>
    <p:extLst>
      <p:ext uri="{BB962C8B-B14F-4D97-AF65-F5344CB8AC3E}">
        <p14:creationId xmlns:p14="http://schemas.microsoft.com/office/powerpoint/2010/main" val="1546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8848"/>
            <a:ext cx="8839200" cy="758952"/>
          </a:xfrm>
        </p:spPr>
        <p:txBody>
          <a:bodyPr>
            <a:noAutofit/>
          </a:bodyPr>
          <a:lstStyle/>
          <a:p>
            <a:r>
              <a:rPr lang="en-US" sz="3200" b="1" dirty="0" smtClean="0">
                <a:effectLst>
                  <a:outerShdw blurRad="38100" dist="38100" dir="2700000" algn="tl">
                    <a:srgbClr val="000000">
                      <a:alpha val="43137"/>
                    </a:srgbClr>
                  </a:outerShdw>
                </a:effectLst>
              </a:rPr>
              <a:t>IPS </a:t>
            </a:r>
            <a:r>
              <a:rPr lang="en-US" sz="3200" b="1" dirty="0">
                <a:effectLst>
                  <a:outerShdw blurRad="38100" dist="38100" dir="2700000" algn="tl">
                    <a:srgbClr val="000000">
                      <a:alpha val="43137"/>
                    </a:srgbClr>
                  </a:outerShdw>
                </a:effectLst>
              </a:rPr>
              <a:t>study </a:t>
            </a:r>
            <a:r>
              <a:rPr lang="en-US" sz="3200" b="1" dirty="0" smtClean="0">
                <a:effectLst>
                  <a:outerShdw blurRad="38100" dist="38100" dir="2700000" algn="tl">
                    <a:srgbClr val="000000">
                      <a:alpha val="43137"/>
                    </a:srgbClr>
                  </a:outerShdw>
                </a:effectLst>
              </a:rPr>
              <a:t>areas are </a:t>
            </a:r>
            <a:r>
              <a:rPr lang="en-US" sz="3200" b="1" dirty="0">
                <a:effectLst>
                  <a:outerShdw blurRad="38100" dist="38100" dir="2700000" algn="tl">
                    <a:srgbClr val="000000">
                      <a:alpha val="43137"/>
                    </a:srgbClr>
                  </a:outerShdw>
                </a:effectLst>
              </a:rPr>
              <a:t>necessarily regional in scope and </a:t>
            </a:r>
            <a:r>
              <a:rPr lang="en-US" sz="3200" b="1" dirty="0" smtClean="0">
                <a:effectLst>
                  <a:outerShdw blurRad="38100" dist="38100" dir="2700000" algn="tl">
                    <a:srgbClr val="000000">
                      <a:alpha val="43137"/>
                    </a:srgbClr>
                  </a:outerShdw>
                </a:effectLst>
              </a:rPr>
              <a:t>focus </a:t>
            </a:r>
            <a:r>
              <a:rPr lang="en-US" sz="3200" b="1" dirty="0">
                <a:effectLst>
                  <a:outerShdw blurRad="38100" dist="38100" dir="2700000" algn="tl">
                    <a:srgbClr val="000000">
                      <a:alpha val="43137"/>
                    </a:srgbClr>
                  </a:outerShdw>
                </a:effectLst>
              </a:rPr>
              <a:t>on common </a:t>
            </a:r>
            <a:r>
              <a:rPr lang="en-US" sz="3200" b="1" dirty="0" smtClean="0">
                <a:effectLst>
                  <a:outerShdw blurRad="38100" dist="38100" dir="2700000" algn="tl">
                    <a:srgbClr val="000000">
                      <a:alpha val="43137"/>
                    </a:srgbClr>
                  </a:outerShdw>
                </a:effectLst>
              </a:rPr>
              <a:t>sub-regions </a:t>
            </a:r>
            <a:r>
              <a:rPr lang="en-US" sz="3200" b="1" dirty="0">
                <a:effectLst>
                  <a:outerShdw blurRad="38100" dist="38100" dir="2700000" algn="tl">
                    <a:srgbClr val="000000">
                      <a:alpha val="43137"/>
                    </a:srgbClr>
                  </a:outerShdw>
                </a:effectLst>
              </a:rPr>
              <a:t>at </a:t>
            </a:r>
            <a:r>
              <a:rPr lang="en-US" sz="3200" b="1" dirty="0" smtClean="0">
                <a:effectLst>
                  <a:outerShdw blurRad="38100" dist="38100" dir="2700000" algn="tl">
                    <a:srgbClr val="000000">
                      <a:alpha val="43137"/>
                    </a:srgbClr>
                  </a:outerShdw>
                </a:effectLst>
              </a:rPr>
              <a:t>a HUC12 </a:t>
            </a:r>
            <a:r>
              <a:rPr lang="en-US" sz="3200" b="1" dirty="0" smtClean="0">
                <a:effectLst>
                  <a:outerShdw blurRad="38100" dist="38100" dir="2700000" algn="tl">
                    <a:srgbClr val="000000">
                      <a:alpha val="43137"/>
                    </a:srgbClr>
                  </a:outerShdw>
                </a:effectLst>
              </a:rPr>
              <a:t>scale</a:t>
            </a:r>
            <a:endParaRPr lang="en-US"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5598" y="1532966"/>
            <a:ext cx="7640780" cy="479163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6094984"/>
            <a:ext cx="609600" cy="229616"/>
          </a:xfrm>
          <a:prstGeom prst="rect">
            <a:avLst/>
          </a:prstGeom>
          <a:solidFill>
            <a:schemeClr val="bg1"/>
          </a:solidFill>
        </p:spPr>
      </p:pic>
      <p:sp>
        <p:nvSpPr>
          <p:cNvPr id="7" name="Title 3"/>
          <p:cNvSpPr txBox="1">
            <a:spLocks/>
          </p:cNvSpPr>
          <p:nvPr/>
        </p:nvSpPr>
        <p:spPr>
          <a:xfrm>
            <a:off x="3276600" y="2514600"/>
            <a:ext cx="1095375" cy="533400"/>
          </a:xfrm>
          <a:prstGeom prst="rect">
            <a:avLst/>
          </a:prstGeom>
        </p:spPr>
        <p:txBody>
          <a:bodyPr>
            <a:normAutofit fontScale="90000"/>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effectLst>
                  <a:outerShdw blurRad="38100" dist="38100" dir="2700000" algn="tl">
                    <a:srgbClr val="000000">
                      <a:alpha val="43137"/>
                    </a:srgbClr>
                  </a:outerShdw>
                </a:effectLst>
              </a:rPr>
              <a:t>MSDGC</a:t>
            </a:r>
            <a:endParaRPr lang="en-US" sz="2400" b="1" dirty="0">
              <a:effectLst>
                <a:outerShdw blurRad="38100" dist="38100" dir="2700000" algn="tl">
                  <a:srgbClr val="000000">
                    <a:alpha val="43137"/>
                  </a:srgbClr>
                </a:outerShdw>
              </a:effectLst>
            </a:endParaRPr>
          </a:p>
        </p:txBody>
      </p:sp>
      <p:sp>
        <p:nvSpPr>
          <p:cNvPr id="8" name="Title 3"/>
          <p:cNvSpPr txBox="1">
            <a:spLocks/>
          </p:cNvSpPr>
          <p:nvPr/>
        </p:nvSpPr>
        <p:spPr>
          <a:xfrm>
            <a:off x="5257800" y="2971292"/>
            <a:ext cx="1372777" cy="533400"/>
          </a:xfrm>
          <a:prstGeom prst="rect">
            <a:avLst/>
          </a:prstGeom>
        </p:spPr>
        <p:txBody>
          <a:bodyPr>
            <a:noAutofit/>
          </a:bodyPr>
          <a:lstStyle>
            <a:lvl1pPr algn="l" defTabSz="914400" rtl="0" eaLnBrk="1" latinLnBrk="0" hangingPunct="1">
              <a:spcBef>
                <a:spcPct val="0"/>
              </a:spcBef>
              <a:buNone/>
              <a:defRPr sz="3600" kern="1200">
                <a:solidFill>
                  <a:schemeClr val="tx1">
                    <a:lumMod val="75000"/>
                    <a:lumOff val="25000"/>
                  </a:schemeClr>
                </a:solidFill>
                <a:latin typeface="+mj-lt"/>
                <a:ea typeface="+mj-ea"/>
                <a:cs typeface="+mj-cs"/>
              </a:defRPr>
            </a:lvl1pPr>
          </a:lstStyle>
          <a:p>
            <a:pPr algn="ctr"/>
            <a:r>
              <a:rPr lang="en-US" sz="2400" b="1" dirty="0" smtClean="0">
                <a:effectLst>
                  <a:outerShdw blurRad="38100" dist="38100" dir="2700000" algn="tl">
                    <a:srgbClr val="000000">
                      <a:alpha val="43137"/>
                    </a:srgbClr>
                  </a:outerShdw>
                </a:effectLst>
              </a:rPr>
              <a:t>Ohio EPA</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29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52400"/>
            <a:ext cx="8305800" cy="914400"/>
          </a:xfrm>
        </p:spPr>
        <p:txBody>
          <a:bodyPr/>
          <a:lstStyle/>
          <a:p>
            <a:r>
              <a:rPr lang="en-US" b="1" dirty="0" smtClean="0">
                <a:effectLst>
                  <a:outerShdw blurRad="38100" dist="38100" dir="2700000" algn="tl">
                    <a:srgbClr val="000000">
                      <a:alpha val="43137"/>
                    </a:srgbClr>
                  </a:outerShdw>
                </a:effectLst>
              </a:rPr>
              <a:t>Data Used in the IPS</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28600" y="1143000"/>
            <a:ext cx="8734425" cy="5581650"/>
          </a:xfrm>
          <a:prstGeom prst="rect">
            <a:avLst/>
          </a:prstGeom>
        </p:spPr>
      </p:pic>
      <p:sp>
        <p:nvSpPr>
          <p:cNvPr id="6" name="Text Box 232"/>
          <p:cNvSpPr txBox="1">
            <a:spLocks noChangeArrowheads="1"/>
          </p:cNvSpPr>
          <p:nvPr/>
        </p:nvSpPr>
        <p:spPr bwMode="auto">
          <a:xfrm>
            <a:off x="557212" y="2352040"/>
            <a:ext cx="8077200" cy="2862322"/>
          </a:xfrm>
          <a:prstGeom prst="rect">
            <a:avLst/>
          </a:prstGeom>
          <a:solidFill>
            <a:srgbClr val="FFFFFF">
              <a:lumMod val="50000"/>
              <a:alpha val="50000"/>
            </a:srgbClr>
          </a:solidFill>
          <a:ln w="9525">
            <a:noFill/>
            <a:miter lim="800000"/>
            <a:headEnd/>
            <a:tailEnd/>
          </a:ln>
          <a:effectLst>
            <a:outerShdw blurRad="50800" dist="50800" dir="5400000" algn="ctr" rotWithShape="0">
              <a:srgbClr val="000000">
                <a:alpha val="90000"/>
              </a:srgbClr>
            </a:outerShdw>
          </a:effectLst>
        </p:spPr>
        <p:txBody>
          <a:bodyPr wrap="square">
            <a:spAutoFit/>
          </a:bodyPr>
          <a:lstStyle/>
          <a:p>
            <a:pPr algn="ctr">
              <a:defRPr/>
            </a:pPr>
            <a:r>
              <a:rPr lang="en-US" sz="3600" b="1" kern="0" dirty="0" smtClean="0">
                <a:solidFill>
                  <a:srgbClr val="FFFF00"/>
                </a:solidFill>
                <a:effectLst>
                  <a:outerShdw blurRad="38100" dist="38100" dir="2700000" algn="tl">
                    <a:srgbClr val="000000"/>
                  </a:outerShdw>
                </a:effectLst>
                <a:latin typeface="Arial"/>
              </a:rPr>
              <a:t>Regional data used to develop Restorability </a:t>
            </a:r>
            <a:r>
              <a:rPr lang="en-US" sz="3600" b="1" kern="0" dirty="0">
                <a:solidFill>
                  <a:srgbClr val="FFFF00"/>
                </a:solidFill>
                <a:effectLst>
                  <a:outerShdw blurRad="38100" dist="38100" dir="2700000" algn="tl">
                    <a:srgbClr val="000000"/>
                  </a:outerShdw>
                </a:effectLst>
                <a:latin typeface="Arial"/>
              </a:rPr>
              <a:t>and Susceptibility/threat ratings </a:t>
            </a:r>
            <a:r>
              <a:rPr lang="en-US" sz="3600" b="1" kern="0" dirty="0" smtClean="0">
                <a:solidFill>
                  <a:srgbClr val="FFFF00"/>
                </a:solidFill>
                <a:effectLst>
                  <a:outerShdw blurRad="38100" dist="38100" dir="2700000" algn="tl">
                    <a:srgbClr val="000000"/>
                  </a:outerShdw>
                </a:effectLst>
                <a:latin typeface="Arial"/>
              </a:rPr>
              <a:t>at the site</a:t>
            </a:r>
            <a:r>
              <a:rPr lang="en-US" sz="3600" b="1" kern="0" dirty="0">
                <a:solidFill>
                  <a:srgbClr val="FFFF00"/>
                </a:solidFill>
                <a:effectLst>
                  <a:outerShdw blurRad="38100" dist="38100" dir="2700000" algn="tl">
                    <a:srgbClr val="000000"/>
                  </a:outerShdw>
                </a:effectLst>
                <a:latin typeface="Arial"/>
              </a:rPr>
              <a:t>, reach, and Huc12 watershed </a:t>
            </a:r>
            <a:r>
              <a:rPr lang="en-US" sz="3600" b="1" kern="0" dirty="0" smtClean="0">
                <a:solidFill>
                  <a:srgbClr val="FFFF00"/>
                </a:solidFill>
                <a:effectLst>
                  <a:outerShdw blurRad="38100" dist="38100" dir="2700000" algn="tl">
                    <a:srgbClr val="000000"/>
                  </a:outerShdw>
                </a:effectLst>
                <a:latin typeface="Arial"/>
              </a:rPr>
              <a:t>scales.</a:t>
            </a:r>
            <a:endParaRPr lang="en-US" sz="3600" b="1" kern="0" dirty="0">
              <a:solidFill>
                <a:srgbClr val="FFFF00"/>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19080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20CF0DC-0C8C-4853-9176-BFA5B5AEF072}">
  <ds:schemaRefs>
    <ds:schemaRef ds:uri="ESRI.ArcGIS.Mapping.OfficeIntegration.PowerPointInfo"/>
  </ds:schemaRefs>
</ds:datastoreItem>
</file>

<file path=customXml/itemProps10.xml><?xml version="1.0" encoding="utf-8"?>
<ds:datastoreItem xmlns:ds="http://schemas.openxmlformats.org/officeDocument/2006/customXml" ds:itemID="{994147C3-DCA7-44B7-8B95-D213D4306420}">
  <ds:schemaRefs>
    <ds:schemaRef ds:uri="ESRI.ArcGIS.Mapping.OfficeIntegration.PowerPointInfo"/>
  </ds:schemaRefs>
</ds:datastoreItem>
</file>

<file path=customXml/itemProps11.xml><?xml version="1.0" encoding="utf-8"?>
<ds:datastoreItem xmlns:ds="http://schemas.openxmlformats.org/officeDocument/2006/customXml" ds:itemID="{FBC32569-94E5-4AB8-9A5F-49B8FAF34C5F}">
  <ds:schemaRefs>
    <ds:schemaRef ds:uri="ESRI.ArcGIS.Mapping.OfficeIntegration.PowerPointInfo"/>
  </ds:schemaRefs>
</ds:datastoreItem>
</file>

<file path=customXml/itemProps12.xml><?xml version="1.0" encoding="utf-8"?>
<ds:datastoreItem xmlns:ds="http://schemas.openxmlformats.org/officeDocument/2006/customXml" ds:itemID="{8E17B931-C7A9-48CA-A3AF-51541CD4405C}">
  <ds:schemaRefs>
    <ds:schemaRef ds:uri="ESRI.ArcGIS.Mapping.OfficeIntegration.PowerPointInfo"/>
  </ds:schemaRefs>
</ds:datastoreItem>
</file>

<file path=customXml/itemProps13.xml><?xml version="1.0" encoding="utf-8"?>
<ds:datastoreItem xmlns:ds="http://schemas.openxmlformats.org/officeDocument/2006/customXml" ds:itemID="{C17E458F-7B09-4369-895C-1B189EB4AB76}">
  <ds:schemaRefs>
    <ds:schemaRef ds:uri="ESRI.ArcGIS.Mapping.OfficeIntegration.PowerPointInfo"/>
  </ds:schemaRefs>
</ds:datastoreItem>
</file>

<file path=customXml/itemProps14.xml><?xml version="1.0" encoding="utf-8"?>
<ds:datastoreItem xmlns:ds="http://schemas.openxmlformats.org/officeDocument/2006/customXml" ds:itemID="{A67AEF6B-596A-49AE-869A-7DB5098F4218}">
  <ds:schemaRefs>
    <ds:schemaRef ds:uri="ESRI.ArcGIS.Mapping.OfficeIntegration.PowerPointInfo"/>
  </ds:schemaRefs>
</ds:datastoreItem>
</file>

<file path=customXml/itemProps15.xml><?xml version="1.0" encoding="utf-8"?>
<ds:datastoreItem xmlns:ds="http://schemas.openxmlformats.org/officeDocument/2006/customXml" ds:itemID="{C41D8F68-5AB9-4ECF-8519-30D25AEED272}">
  <ds:schemaRefs>
    <ds:schemaRef ds:uri="ESRI.ArcGIS.Mapping.OfficeIntegration.PowerPointInfo"/>
  </ds:schemaRefs>
</ds:datastoreItem>
</file>

<file path=customXml/itemProps16.xml><?xml version="1.0" encoding="utf-8"?>
<ds:datastoreItem xmlns:ds="http://schemas.openxmlformats.org/officeDocument/2006/customXml" ds:itemID="{FEF775FD-9F41-4EB8-9926-8FD211DE4035}">
  <ds:schemaRefs>
    <ds:schemaRef ds:uri="ESRI.ArcGIS.Mapping.OfficeIntegration.PowerPointInfo"/>
  </ds:schemaRefs>
</ds:datastoreItem>
</file>

<file path=customXml/itemProps17.xml><?xml version="1.0" encoding="utf-8"?>
<ds:datastoreItem xmlns:ds="http://schemas.openxmlformats.org/officeDocument/2006/customXml" ds:itemID="{C78E6855-3CEB-4F81-A46E-82CBD69B4F6D}">
  <ds:schemaRefs>
    <ds:schemaRef ds:uri="ESRI.ArcGIS.Mapping.OfficeIntegration.PowerPointInfo"/>
  </ds:schemaRefs>
</ds:datastoreItem>
</file>

<file path=customXml/itemProps18.xml><?xml version="1.0" encoding="utf-8"?>
<ds:datastoreItem xmlns:ds="http://schemas.openxmlformats.org/officeDocument/2006/customXml" ds:itemID="{90CCD0F1-764C-496B-AE5D-8BD505960E3F}">
  <ds:schemaRefs>
    <ds:schemaRef ds:uri="ESRI.ArcGIS.Mapping.OfficeIntegration.PowerPointInfo"/>
  </ds:schemaRefs>
</ds:datastoreItem>
</file>

<file path=customXml/itemProps19.xml><?xml version="1.0" encoding="utf-8"?>
<ds:datastoreItem xmlns:ds="http://schemas.openxmlformats.org/officeDocument/2006/customXml" ds:itemID="{566EA6AA-529E-4013-A691-F425DC54D238}">
  <ds:schemaRefs>
    <ds:schemaRef ds:uri="ESRI.ArcGIS.Mapping.OfficeIntegration.PowerPointInfo"/>
  </ds:schemaRefs>
</ds:datastoreItem>
</file>

<file path=customXml/itemProps2.xml><?xml version="1.0" encoding="utf-8"?>
<ds:datastoreItem xmlns:ds="http://schemas.openxmlformats.org/officeDocument/2006/customXml" ds:itemID="{ECB71FE4-9B30-48A9-89F9-B1974EB89547}">
  <ds:schemaRefs>
    <ds:schemaRef ds:uri="ESRI.ArcGIS.Mapping.OfficeIntegration.PowerPointInfo"/>
  </ds:schemaRefs>
</ds:datastoreItem>
</file>

<file path=customXml/itemProps20.xml><?xml version="1.0" encoding="utf-8"?>
<ds:datastoreItem xmlns:ds="http://schemas.openxmlformats.org/officeDocument/2006/customXml" ds:itemID="{916D76AF-C240-4355-A5FF-04B1C02EAAAF}">
  <ds:schemaRefs>
    <ds:schemaRef ds:uri="ESRI.ArcGIS.Mapping.OfficeIntegration.PowerPointInfo"/>
  </ds:schemaRefs>
</ds:datastoreItem>
</file>

<file path=customXml/itemProps21.xml><?xml version="1.0" encoding="utf-8"?>
<ds:datastoreItem xmlns:ds="http://schemas.openxmlformats.org/officeDocument/2006/customXml" ds:itemID="{A9F7CEEA-0154-4A9D-894A-F280D962C446}">
  <ds:schemaRefs>
    <ds:schemaRef ds:uri="ESRI.ArcGIS.Mapping.OfficeIntegration.PowerPointInfo"/>
  </ds:schemaRefs>
</ds:datastoreItem>
</file>

<file path=customXml/itemProps22.xml><?xml version="1.0" encoding="utf-8"?>
<ds:datastoreItem xmlns:ds="http://schemas.openxmlformats.org/officeDocument/2006/customXml" ds:itemID="{BC1C5D80-1220-4C8B-8428-3F85D0747C87}">
  <ds:schemaRefs>
    <ds:schemaRef ds:uri="ESRI.ArcGIS.Mapping.OfficeIntegration.PowerPointInfo"/>
  </ds:schemaRefs>
</ds:datastoreItem>
</file>

<file path=customXml/itemProps23.xml><?xml version="1.0" encoding="utf-8"?>
<ds:datastoreItem xmlns:ds="http://schemas.openxmlformats.org/officeDocument/2006/customXml" ds:itemID="{B7ADE153-CD43-467D-9113-942E5ACA0D2C}">
  <ds:schemaRefs>
    <ds:schemaRef ds:uri="ESRI.ArcGIS.Mapping.OfficeIntegration.PowerPointInfo"/>
  </ds:schemaRefs>
</ds:datastoreItem>
</file>

<file path=customXml/itemProps24.xml><?xml version="1.0" encoding="utf-8"?>
<ds:datastoreItem xmlns:ds="http://schemas.openxmlformats.org/officeDocument/2006/customXml" ds:itemID="{76F9EAA2-A2B7-436C-8FA2-C252B5E4D9C8}">
  <ds:schemaRefs>
    <ds:schemaRef ds:uri="ESRI.ArcGIS.Mapping.OfficeIntegration.PowerPointInfo"/>
  </ds:schemaRefs>
</ds:datastoreItem>
</file>

<file path=customXml/itemProps25.xml><?xml version="1.0" encoding="utf-8"?>
<ds:datastoreItem xmlns:ds="http://schemas.openxmlformats.org/officeDocument/2006/customXml" ds:itemID="{150A03CD-B2E8-491B-977B-79332275EB5C}">
  <ds:schemaRefs>
    <ds:schemaRef ds:uri="ESRI.ArcGIS.Mapping.OfficeIntegration.PowerPointInfo"/>
  </ds:schemaRefs>
</ds:datastoreItem>
</file>

<file path=customXml/itemProps26.xml><?xml version="1.0" encoding="utf-8"?>
<ds:datastoreItem xmlns:ds="http://schemas.openxmlformats.org/officeDocument/2006/customXml" ds:itemID="{D6008F63-D518-40BC-A5E0-48341F7E2C6C}">
  <ds:schemaRefs>
    <ds:schemaRef ds:uri="ESRI.ArcGIS.Mapping.OfficeIntegration.PowerPointInfo"/>
  </ds:schemaRefs>
</ds:datastoreItem>
</file>

<file path=customXml/itemProps27.xml><?xml version="1.0" encoding="utf-8"?>
<ds:datastoreItem xmlns:ds="http://schemas.openxmlformats.org/officeDocument/2006/customXml" ds:itemID="{55BCC88D-1E37-4886-9B51-D753511ECAA7}">
  <ds:schemaRefs>
    <ds:schemaRef ds:uri="ESRI.ArcGIS.Mapping.OfficeIntegration.PowerPointInfo"/>
  </ds:schemaRefs>
</ds:datastoreItem>
</file>

<file path=customXml/itemProps28.xml><?xml version="1.0" encoding="utf-8"?>
<ds:datastoreItem xmlns:ds="http://schemas.openxmlformats.org/officeDocument/2006/customXml" ds:itemID="{A297B035-18BC-4BF8-972A-073E9057B079}">
  <ds:schemaRefs>
    <ds:schemaRef ds:uri="ESRI.ArcGIS.Mapping.OfficeIntegration.PowerPointInfo"/>
  </ds:schemaRefs>
</ds:datastoreItem>
</file>

<file path=customXml/itemProps29.xml><?xml version="1.0" encoding="utf-8"?>
<ds:datastoreItem xmlns:ds="http://schemas.openxmlformats.org/officeDocument/2006/customXml" ds:itemID="{4DD3DFD4-CE70-477E-9A81-325F62B7F4E6}">
  <ds:schemaRefs>
    <ds:schemaRef ds:uri="ESRI.ArcGIS.Mapping.OfficeIntegration.PowerPointInfo"/>
  </ds:schemaRefs>
</ds:datastoreItem>
</file>

<file path=customXml/itemProps3.xml><?xml version="1.0" encoding="utf-8"?>
<ds:datastoreItem xmlns:ds="http://schemas.openxmlformats.org/officeDocument/2006/customXml" ds:itemID="{2B4484F8-85E4-40F0-B050-0281A2FAAFDF}">
  <ds:schemaRefs>
    <ds:schemaRef ds:uri="ESRI.ArcGIS.Mapping.OfficeIntegration.PowerPointInfo"/>
  </ds:schemaRefs>
</ds:datastoreItem>
</file>

<file path=customXml/itemProps30.xml><?xml version="1.0" encoding="utf-8"?>
<ds:datastoreItem xmlns:ds="http://schemas.openxmlformats.org/officeDocument/2006/customXml" ds:itemID="{D2356182-B6D8-48B8-B6DF-67717DC5682F}">
  <ds:schemaRefs>
    <ds:schemaRef ds:uri="ESRI.ArcGIS.Mapping.OfficeIntegration.PowerPointInfo"/>
  </ds:schemaRefs>
</ds:datastoreItem>
</file>

<file path=customXml/itemProps31.xml><?xml version="1.0" encoding="utf-8"?>
<ds:datastoreItem xmlns:ds="http://schemas.openxmlformats.org/officeDocument/2006/customXml" ds:itemID="{037E7E2D-788C-4B42-A1CD-1360EDF8A362}">
  <ds:schemaRefs>
    <ds:schemaRef ds:uri="ESRI.ArcGIS.Mapping.OfficeIntegration.PowerPointInfo"/>
  </ds:schemaRefs>
</ds:datastoreItem>
</file>

<file path=customXml/itemProps32.xml><?xml version="1.0" encoding="utf-8"?>
<ds:datastoreItem xmlns:ds="http://schemas.openxmlformats.org/officeDocument/2006/customXml" ds:itemID="{B82266F7-1E05-4252-9C0D-D76BCAEB1B0D}">
  <ds:schemaRefs>
    <ds:schemaRef ds:uri="ESRI.ArcGIS.Mapping.OfficeIntegration.PowerPointInfo"/>
  </ds:schemaRefs>
</ds:datastoreItem>
</file>

<file path=customXml/itemProps33.xml><?xml version="1.0" encoding="utf-8"?>
<ds:datastoreItem xmlns:ds="http://schemas.openxmlformats.org/officeDocument/2006/customXml" ds:itemID="{E49C5F06-14C8-4655-A51F-60B33F917DB7}">
  <ds:schemaRefs>
    <ds:schemaRef ds:uri="ESRI.ArcGIS.Mapping.OfficeIntegration.PowerPointInfo"/>
  </ds:schemaRefs>
</ds:datastoreItem>
</file>

<file path=customXml/itemProps34.xml><?xml version="1.0" encoding="utf-8"?>
<ds:datastoreItem xmlns:ds="http://schemas.openxmlformats.org/officeDocument/2006/customXml" ds:itemID="{46F53F6C-A62D-4A5E-9114-67859E4D4F19}">
  <ds:schemaRefs>
    <ds:schemaRef ds:uri="ESRI.ArcGIS.Mapping.OfficeIntegration.PowerPointInfo"/>
  </ds:schemaRefs>
</ds:datastoreItem>
</file>

<file path=customXml/itemProps35.xml><?xml version="1.0" encoding="utf-8"?>
<ds:datastoreItem xmlns:ds="http://schemas.openxmlformats.org/officeDocument/2006/customXml" ds:itemID="{408A62EE-9DE4-41D3-8D06-B245512BC5B6}">
  <ds:schemaRefs>
    <ds:schemaRef ds:uri="ESRI.ArcGIS.Mapping.OfficeIntegration.PowerPointInfo"/>
  </ds:schemaRefs>
</ds:datastoreItem>
</file>

<file path=customXml/itemProps36.xml><?xml version="1.0" encoding="utf-8"?>
<ds:datastoreItem xmlns:ds="http://schemas.openxmlformats.org/officeDocument/2006/customXml" ds:itemID="{73921B27-F531-47C9-A8D5-29536F8B8396}">
  <ds:schemaRefs>
    <ds:schemaRef ds:uri="ESRI.ArcGIS.Mapping.OfficeIntegration.PowerPointInfo"/>
  </ds:schemaRefs>
</ds:datastoreItem>
</file>

<file path=customXml/itemProps37.xml><?xml version="1.0" encoding="utf-8"?>
<ds:datastoreItem xmlns:ds="http://schemas.openxmlformats.org/officeDocument/2006/customXml" ds:itemID="{A84056A1-A496-4F9C-AA62-8B769F39F0EF}">
  <ds:schemaRefs>
    <ds:schemaRef ds:uri="ESRI.ArcGIS.Mapping.OfficeIntegration.PowerPointInfo"/>
  </ds:schemaRefs>
</ds:datastoreItem>
</file>

<file path=customXml/itemProps38.xml><?xml version="1.0" encoding="utf-8"?>
<ds:datastoreItem xmlns:ds="http://schemas.openxmlformats.org/officeDocument/2006/customXml" ds:itemID="{E026CFE0-88B1-4C54-98F8-E189144E52F7}">
  <ds:schemaRefs>
    <ds:schemaRef ds:uri="ESRI.ArcGIS.Mapping.OfficeIntegration.PowerPointInfo"/>
  </ds:schemaRefs>
</ds:datastoreItem>
</file>

<file path=customXml/itemProps39.xml><?xml version="1.0" encoding="utf-8"?>
<ds:datastoreItem xmlns:ds="http://schemas.openxmlformats.org/officeDocument/2006/customXml" ds:itemID="{35D82DFE-AA11-49FC-AB76-B396379E4506}">
  <ds:schemaRefs>
    <ds:schemaRef ds:uri="ESRI.ArcGIS.Mapping.OfficeIntegration.PowerPointInfo"/>
  </ds:schemaRefs>
</ds:datastoreItem>
</file>

<file path=customXml/itemProps4.xml><?xml version="1.0" encoding="utf-8"?>
<ds:datastoreItem xmlns:ds="http://schemas.openxmlformats.org/officeDocument/2006/customXml" ds:itemID="{51D93E98-6FC2-428B-8205-14FF6E5FDEAE}">
  <ds:schemaRefs>
    <ds:schemaRef ds:uri="ESRI.ArcGIS.Mapping.OfficeIntegration.PowerPointInfo"/>
  </ds:schemaRefs>
</ds:datastoreItem>
</file>

<file path=customXml/itemProps40.xml><?xml version="1.0" encoding="utf-8"?>
<ds:datastoreItem xmlns:ds="http://schemas.openxmlformats.org/officeDocument/2006/customXml" ds:itemID="{DC70B7DD-3D75-43F3-B934-D3720179F344}">
  <ds:schemaRefs>
    <ds:schemaRef ds:uri="ESRI.ArcGIS.Mapping.OfficeIntegration.PowerPointInfo"/>
  </ds:schemaRefs>
</ds:datastoreItem>
</file>

<file path=customXml/itemProps41.xml><?xml version="1.0" encoding="utf-8"?>
<ds:datastoreItem xmlns:ds="http://schemas.openxmlformats.org/officeDocument/2006/customXml" ds:itemID="{3AA2E03E-A8EA-4D3E-A7AB-FC037107AA68}">
  <ds:schemaRefs>
    <ds:schemaRef ds:uri="ESRI.ArcGIS.Mapping.OfficeIntegration.PowerPointInfo"/>
  </ds:schemaRefs>
</ds:datastoreItem>
</file>

<file path=customXml/itemProps42.xml><?xml version="1.0" encoding="utf-8"?>
<ds:datastoreItem xmlns:ds="http://schemas.openxmlformats.org/officeDocument/2006/customXml" ds:itemID="{571FF7A1-CF9D-483B-9C89-F54E5A9FD173}">
  <ds:schemaRefs>
    <ds:schemaRef ds:uri="ESRI.ArcGIS.Mapping.OfficeIntegration.PowerPointInfo"/>
  </ds:schemaRefs>
</ds:datastoreItem>
</file>

<file path=customXml/itemProps43.xml><?xml version="1.0" encoding="utf-8"?>
<ds:datastoreItem xmlns:ds="http://schemas.openxmlformats.org/officeDocument/2006/customXml" ds:itemID="{8904A90A-5C5D-47DF-9058-8E4F6C3AD9B3}">
  <ds:schemaRefs>
    <ds:schemaRef ds:uri="ESRI.ArcGIS.Mapping.OfficeIntegration.PowerPointInfo"/>
  </ds:schemaRefs>
</ds:datastoreItem>
</file>

<file path=customXml/itemProps44.xml><?xml version="1.0" encoding="utf-8"?>
<ds:datastoreItem xmlns:ds="http://schemas.openxmlformats.org/officeDocument/2006/customXml" ds:itemID="{C9D5E73A-EAFD-44BF-A9CE-2A3D01DE30B6}">
  <ds:schemaRefs>
    <ds:schemaRef ds:uri="ESRI.ArcGIS.Mapping.OfficeIntegration.PowerPointInfo"/>
  </ds:schemaRefs>
</ds:datastoreItem>
</file>

<file path=customXml/itemProps5.xml><?xml version="1.0" encoding="utf-8"?>
<ds:datastoreItem xmlns:ds="http://schemas.openxmlformats.org/officeDocument/2006/customXml" ds:itemID="{5A6A2AC6-7790-48E0-820E-BFA3228E391E}">
  <ds:schemaRefs>
    <ds:schemaRef ds:uri="ESRI.ArcGIS.Mapping.OfficeIntegration.PowerPointInfo"/>
  </ds:schemaRefs>
</ds:datastoreItem>
</file>

<file path=customXml/itemProps6.xml><?xml version="1.0" encoding="utf-8"?>
<ds:datastoreItem xmlns:ds="http://schemas.openxmlformats.org/officeDocument/2006/customXml" ds:itemID="{68E27A52-612D-406B-A8B4-52B8E86757F0}">
  <ds:schemaRefs>
    <ds:schemaRef ds:uri="ESRI.ArcGIS.Mapping.OfficeIntegration.PowerPointInfo"/>
  </ds:schemaRefs>
</ds:datastoreItem>
</file>

<file path=customXml/itemProps7.xml><?xml version="1.0" encoding="utf-8"?>
<ds:datastoreItem xmlns:ds="http://schemas.openxmlformats.org/officeDocument/2006/customXml" ds:itemID="{28D896B9-0ACC-4741-84BF-503E9B0D7E9A}">
  <ds:schemaRefs>
    <ds:schemaRef ds:uri="ESRI.ArcGIS.Mapping.OfficeIntegration.PowerPointInfo"/>
  </ds:schemaRefs>
</ds:datastoreItem>
</file>

<file path=customXml/itemProps8.xml><?xml version="1.0" encoding="utf-8"?>
<ds:datastoreItem xmlns:ds="http://schemas.openxmlformats.org/officeDocument/2006/customXml" ds:itemID="{28E115B0-D436-4D22-B45B-C698981D58A4}">
  <ds:schemaRefs>
    <ds:schemaRef ds:uri="ESRI.ArcGIS.Mapping.OfficeIntegration.PowerPointInfo"/>
  </ds:schemaRefs>
</ds:datastoreItem>
</file>

<file path=customXml/itemProps9.xml><?xml version="1.0" encoding="utf-8"?>
<ds:datastoreItem xmlns:ds="http://schemas.openxmlformats.org/officeDocument/2006/customXml" ds:itemID="{10D88756-C134-4FF6-8686-D84DE183D36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Flow</Template>
  <TotalTime>6341</TotalTime>
  <Words>1359</Words>
  <Application>Microsoft Office PowerPoint</Application>
  <PresentationFormat>On-screen Show (4:3)</PresentationFormat>
  <Paragraphs>279</Paragraphs>
  <Slides>24</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24</vt:i4>
      </vt:variant>
    </vt:vector>
  </HeadingPairs>
  <TitlesOfParts>
    <vt:vector size="45" baseType="lpstr">
      <vt:lpstr>Arial</vt:lpstr>
      <vt:lpstr>Arial Black</vt:lpstr>
      <vt:lpstr>Arial Narrow</vt:lpstr>
      <vt:lpstr>Calibri</vt:lpstr>
      <vt:lpstr>Californian FB</vt:lpstr>
      <vt:lpstr>Constantia</vt:lpstr>
      <vt:lpstr>Courier New</vt:lpstr>
      <vt:lpstr>Lucida Calligraphy</vt:lpstr>
      <vt:lpstr>Times New Roman</vt:lpstr>
      <vt:lpstr>Wingdings</vt:lpstr>
      <vt:lpstr>Wingdings 2</vt:lpstr>
      <vt:lpstr>Flow</vt:lpstr>
      <vt:lpstr>1_Custom Design</vt:lpstr>
      <vt:lpstr>2_Custom Design</vt:lpstr>
      <vt:lpstr>3_Custom Design</vt:lpstr>
      <vt:lpstr>2_Flow</vt:lpstr>
      <vt:lpstr>Default Design</vt:lpstr>
      <vt:lpstr>Blank Presentation</vt:lpstr>
      <vt:lpstr>4_Default Design</vt:lpstr>
      <vt:lpstr>Pixel</vt:lpstr>
      <vt:lpstr>4_Custom Design</vt:lpstr>
      <vt:lpstr>MSDGC Integrated Prioritization System (IPS)</vt:lpstr>
      <vt:lpstr>Setting Priorities and Decision-Making: A Stronger Scientific Basis</vt:lpstr>
      <vt:lpstr>History of Integrated Prioritization Systems</vt:lpstr>
      <vt:lpstr>Statistically Demonstrated  Stressor Indicators</vt:lpstr>
      <vt:lpstr>The IPS Regulatory Foundation:</vt:lpstr>
      <vt:lpstr>PowerPoint Presentation</vt:lpstr>
      <vt:lpstr>What is the IPS?</vt:lpstr>
      <vt:lpstr>IPS study areas are necessarily regional in scope and focus on common sub-regions at a HUC12 scale</vt:lpstr>
      <vt:lpstr>Data Used in the IPS</vt:lpstr>
      <vt:lpstr>PowerPoint Presentation</vt:lpstr>
      <vt:lpstr>IPS &amp; Annual Watershed Assessments</vt:lpstr>
      <vt:lpstr>IPS: A Data Driven Foundation</vt:lpstr>
      <vt:lpstr>Stressor and Response Variables are Normalized to the Same Scale</vt:lpstr>
      <vt:lpstr>PowerPoint Presentation</vt:lpstr>
      <vt:lpstr>Derivation of Stressor Benchmarks</vt:lpstr>
      <vt:lpstr>PowerPoint Presentation</vt:lpstr>
      <vt:lpstr>PowerPoint Presentation</vt:lpstr>
      <vt:lpstr>PowerPoint Presentation</vt:lpstr>
      <vt:lpstr>Restorability Algorithm</vt:lpstr>
      <vt:lpstr>Susceptibility &amp; Threat</vt:lpstr>
      <vt:lpstr>Restorability or Susceptibility/Threat Scores at Each Site, Reach, &amp; Huc 12</vt:lpstr>
      <vt:lpstr>PowerPoint Presentation</vt:lpstr>
      <vt:lpstr>PowerPoint Presentation</vt:lpstr>
      <vt:lpstr>IPS Dashboard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Rankin</dc:creator>
  <cp:lastModifiedBy>COY</cp:lastModifiedBy>
  <cp:revision>103</cp:revision>
  <dcterms:created xsi:type="dcterms:W3CDTF">2015-10-01T18:47:32Z</dcterms:created>
  <dcterms:modified xsi:type="dcterms:W3CDTF">2018-08-09T01:33:25Z</dcterms:modified>
</cp:coreProperties>
</file>