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1" r:id="rId2"/>
    <p:sldMasterId id="2147483744" r:id="rId3"/>
    <p:sldMasterId id="2147483756" r:id="rId4"/>
    <p:sldMasterId id="2147483780" r:id="rId5"/>
    <p:sldMasterId id="2147483879" r:id="rId6"/>
    <p:sldMasterId id="2147483891" r:id="rId7"/>
    <p:sldMasterId id="2147483975" r:id="rId8"/>
    <p:sldMasterId id="2147483987" r:id="rId9"/>
    <p:sldMasterId id="2147484023" r:id="rId10"/>
  </p:sldMasterIdLst>
  <p:notesMasterIdLst>
    <p:notesMasterId r:id="rId23"/>
  </p:notesMasterIdLst>
  <p:sldIdLst>
    <p:sldId id="263" r:id="rId11"/>
    <p:sldId id="380" r:id="rId12"/>
    <p:sldId id="426" r:id="rId13"/>
    <p:sldId id="387" r:id="rId14"/>
    <p:sldId id="309" r:id="rId15"/>
    <p:sldId id="385" r:id="rId16"/>
    <p:sldId id="392" r:id="rId17"/>
    <p:sldId id="410" r:id="rId18"/>
    <p:sldId id="414" r:id="rId19"/>
    <p:sldId id="429" r:id="rId20"/>
    <p:sldId id="428" r:id="rId21"/>
    <p:sldId id="42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FF9999"/>
    <a:srgbClr val="FF9900"/>
    <a:srgbClr val="FF3300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60"/>
  </p:normalViewPr>
  <p:slideViewPr>
    <p:cSldViewPr>
      <p:cViewPr varScale="1">
        <p:scale>
          <a:sx n="124" d="100"/>
          <a:sy n="124" d="100"/>
        </p:scale>
        <p:origin x="11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0B01B4-1BEA-4583-9E80-CBD6F880F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845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D3FA2-178C-430D-9836-92E984B8264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67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FB966-FF7C-4097-9794-4FF532B7F4B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9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A7459-C60E-4D5A-97CF-572AAB13186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4D715-E53D-4F64-8130-2E3E7C5B1DD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Sediment results for 2009</a:t>
            </a:r>
          </a:p>
        </p:txBody>
      </p:sp>
    </p:spTree>
    <p:extLst>
      <p:ext uri="{BB962C8B-B14F-4D97-AF65-F5344CB8AC3E}">
        <p14:creationId xmlns:p14="http://schemas.microsoft.com/office/powerpoint/2010/main" val="12793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C5DD-438A-4BF9-82FA-0BE4BA4A2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38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9ED93-DFC2-449C-BF85-B9FBBBA2C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3999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5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5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39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656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51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326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19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961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564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6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3B65-52E8-402E-AFD6-3BB5D4AE7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625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9772-D2D5-45C3-976F-23F1DE1EA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77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39B4E-94C4-42DB-9FCF-B1424AB4F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9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232F-B7D5-44C0-BE85-F886CC2E0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99F1-A08F-4178-9B52-ACC1F4DC1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EA5D-8250-4237-BEDE-F62D36069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3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C319-9680-4BC6-8BF9-17A659879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33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660B1-E831-46FA-B1F3-73F08A372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3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969E-430C-41B3-8A5F-60F66567B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8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38B5-B9C2-4BDB-8DA7-235C4241E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8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2952-E25F-41F7-9CEE-54016E8F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594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3C578-3420-47F7-91B1-C18430850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8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1C4B4-D090-49EE-89C9-393C7927D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13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8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1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9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84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57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21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D642-1B96-4B33-BEEC-420C6CB40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45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7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76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77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56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5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44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19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4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7470-B4DE-4F7B-AD5B-80FA8C87E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89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32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99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98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4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2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7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3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8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3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EA925-7E87-4551-8926-5D6A24AB5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26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91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38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02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1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4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4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2C74F-942C-4F58-8F54-492C2B0D4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1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451AC-2B0B-456B-A101-3191582F9B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264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08B1-199B-4F58-8D74-7062C8CA87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73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C43F-5839-4755-BEEE-2BF4CC3AE4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B663-AB00-4451-8E78-AB5437240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64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F0EE2-2C56-465E-8BE1-78E352CD7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41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AB13C-D18B-47C8-918A-8319F0537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96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68BA-041B-4065-B7AA-0BB4D366B0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1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434A4-4990-4985-8A20-9FD7E43735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39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09A9D-CCDD-499C-8942-3B711BA74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75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1F0EF-FF0F-4A7F-996F-4044167F84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3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F52A3-C8FE-4696-9435-FAC506745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9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6A48-D1BF-4ADF-946E-545911AB1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7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8BF7-FB49-41FE-9E1B-252D9A9F4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06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BBA3-1185-4145-9CF0-3D81E825C5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9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0E183-237F-4956-AEAA-87FFC7D58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765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91F4-877A-4435-AFF1-EAFA9964C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07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4379-199C-4357-B649-E76C5C8B0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75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F390-B9BE-4233-B100-AA0CD2B96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47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5E90-B5E8-4AEA-AE7F-848EF358B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8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12F9-3CF8-43B8-8BB3-293BC6082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14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6E4B-EBEA-4C41-B380-1346E1BE4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09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D355-C85E-481B-BA19-F5692893C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6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F9A9-7F66-4E10-9F52-527ADC05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91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74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39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06499-59D5-4774-A521-E30E72A1D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562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73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481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88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016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21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77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18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55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028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D949-4DD6-4BBA-B488-5CB71DBB3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7967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0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0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11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19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683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7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74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2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4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4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B15E1-262A-43B8-A224-DB263240D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17851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4CCF85DE-B4C2-42EB-B6EE-D0203F3DED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  <a:endParaRPr lang="en-US" sz="1000" dirty="0">
              <a:solidFill>
                <a:prstClr val="white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  <a:endParaRPr lang="en-US" sz="1000" dirty="0">
              <a:solidFill>
                <a:prstClr val="white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  <a:endParaRPr lang="en-US" sz="1000" dirty="0">
              <a:solidFill>
                <a:prstClr val="white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D9CBA36E-83C7-4E65-A5EA-889F31ABAC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1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5682FA-FC04-41B5-A29B-E52BE4F9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16325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195779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17727"/>
            <a:ext cx="7772400" cy="1569660"/>
          </a:xfrm>
          <a:prstGeom prst="rect">
            <a:avLst/>
          </a:prstGeom>
          <a:gradFill rotWithShape="1">
            <a:gsLst>
              <a:gs pos="0">
                <a:schemeClr val="bg2">
                  <a:alpha val="52000"/>
                </a:schemeClr>
              </a:gs>
              <a:gs pos="100000">
                <a:schemeClr val="bg2">
                  <a:gamma/>
                  <a:shade val="46275"/>
                  <a:invGamma/>
                  <a:alpha val="5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Biological and Water Quality Assessment of the Upper Des Plaines Watershed</a:t>
            </a:r>
            <a:endParaRPr lang="en-US" alt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3211939"/>
            <a:ext cx="7772400" cy="830997"/>
          </a:xfrm>
          <a:prstGeom prst="rect">
            <a:avLst/>
          </a:prstGeom>
          <a:gradFill rotWithShape="1">
            <a:gsLst>
              <a:gs pos="0">
                <a:schemeClr val="bg2">
                  <a:alpha val="52000"/>
                </a:schemeClr>
              </a:gs>
              <a:gs pos="100000">
                <a:schemeClr val="bg2">
                  <a:gamma/>
                  <a:shade val="46275"/>
                  <a:invGamma/>
                  <a:alpha val="5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 Plaines River Watershed Workgroup</a:t>
            </a:r>
            <a:endParaRPr lang="en-US" alt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alt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August 17, 2017</a:t>
            </a:r>
            <a:endParaRPr lang="en-US" altLang="en-US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23900" y="5029200"/>
            <a:ext cx="7696200" cy="1046440"/>
          </a:xfrm>
          <a:prstGeom prst="rect">
            <a:avLst/>
          </a:prstGeom>
          <a:gradFill rotWithShape="1">
            <a:gsLst>
              <a:gs pos="0">
                <a:schemeClr val="bg2">
                  <a:alpha val="52000"/>
                </a:schemeClr>
              </a:gs>
              <a:gs pos="100000">
                <a:schemeClr val="bg2">
                  <a:gamma/>
                  <a:shade val="46275"/>
                  <a:invGamma/>
                  <a:alpha val="5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 O. Yoder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Midwest </a:t>
            </a:r>
            <a:r>
              <a:rPr lang="en-US" alt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Biodiversity Institute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Columbus,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Nutrient Criteria Options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8912" y="1143000"/>
            <a:ext cx="8229600" cy="5257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Traditional numeric criterion approach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Fixed concentration-based numbers for N and P.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Focused on relationship with aquatic life and/or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nuisance algal growths.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or based on regional reference conditions.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Combined criteria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approach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focused on the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nutrient enrichment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688975" lvl="0" indent="-288925" fontAlgn="auto">
              <a:spcAft>
                <a:spcPts val="0"/>
              </a:spcAft>
              <a:buClr>
                <a:srgbClr val="0070C0"/>
              </a:buClr>
            </a:pPr>
            <a:r>
              <a:rPr lang="en-US" sz="2800" dirty="0" smtClean="0">
                <a:solidFill>
                  <a:sysClr val="windowText" lastClr="000000"/>
                </a:solidFill>
                <a:latin typeface="Calibri"/>
              </a:rPr>
              <a:t>Multiple effect indicators - biocriteria, diel D.O. swing (some use pH swing), and benthic or sestonic chlorophyll a.</a:t>
            </a:r>
          </a:p>
          <a:p>
            <a:pPr marL="688975" lvl="0" indent="-288925" fontAlgn="auto">
              <a:spcAft>
                <a:spcPts val="0"/>
              </a:spcAft>
              <a:buClr>
                <a:srgbClr val="0070C0"/>
              </a:buClr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Decision trees for attainment and non-attainment of biocriteria, exceedances of maximum D.O.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swing, and levels of chlorophyll 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6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04419" y="1167915"/>
          <a:ext cx="6935161" cy="5390533"/>
        </p:xfrm>
        <a:graphic>
          <a:graphicData uri="http://schemas.openxmlformats.org/drawingml/2006/table">
            <a:tbl>
              <a:tblPr firstRow="1" firstCol="1" bandRow="1"/>
              <a:tblGrid>
                <a:gridCol w="1540923"/>
                <a:gridCol w="1540923"/>
                <a:gridCol w="1677894"/>
                <a:gridCol w="1677894"/>
                <a:gridCol w="497527"/>
              </a:tblGrid>
              <a:tr h="232273"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STEP 1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STEP 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STEP 3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STEP 4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087">
                <a:tc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6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Biological Criteria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032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DO Swing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Benthic Chlorophyll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31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Preliminary Assessment: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75615" marR="3702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Trophic Condition Status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of Evaluat</a:t>
                      </a:r>
                      <a:r>
                        <a:rPr lang="en-US" sz="1000" b="1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ed Seg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ment or Waterbody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596">
                <a:tc rowSpan="4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1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 marR="6540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All indices attaining or in non-significant departure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95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97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7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Normal or low swings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969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(≤6.5 mg/l)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Low to moderate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(≤320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4705" marR="7219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Attaining use / Not threatened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3560" marR="48641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High (&gt;320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5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61315" marR="2952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Attaining use, but may be threatened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5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604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See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Flow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36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Chart A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3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032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8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Wide swings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(&gt;6.5 mg/l)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0" marR="4889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Low (≤182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1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Moderate to high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(&gt;182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41">
                <a:tc rowSpan="4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 marR="36195" indent="2362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Non-attaining (one or more indices below non-significant departure)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270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85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Normal or low swings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78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(≤6.5 mg/l)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Low to moderate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(≤320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Impaired, but cause(s) other than nutrients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See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Flow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36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Chart B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3560" marR="48641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High (&gt;320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5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Impaired; likely nutrients over-enrichment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731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See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048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Flow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11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Chart C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9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032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85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Wide swings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(&gt;6.5 mg/l)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0" marR="4889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Low (≤182 mg/m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1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Moderate to high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(&gt;182 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Impaired;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937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Nutrients over-enrichment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52" marR="63297" marT="6055" marB="3192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1" y="152400"/>
            <a:ext cx="83360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Proposed Stream Nutrient Assessment Procedure (SNAP):  An Effects Based Approach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9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5" y="0"/>
            <a:ext cx="884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53000" y="990600"/>
            <a:ext cx="4114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Pollution survey design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geometric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allocation of sampling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sites with additional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sites positioned in proximity to suspected sources of stress &amp;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contamination.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Each site assigned a consistent site code (e.g.,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13-6).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70 sites sampled in mainstem &amp; tributary subwatersheds in 2016.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Each sampled for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biological, habitat,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water quality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parameters.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Employed 3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crews over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July-October seasonal index period.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Followed IEPA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methods to ensure data consistency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&amp; relevance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results.</a:t>
            </a:r>
          </a:p>
          <a:p>
            <a:pPr marL="236538" indent="-2365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Three year rotation will initiate in 2017.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0" y="152400"/>
            <a:ext cx="4114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Upper Des Plaines Watershed Bioassessment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990600"/>
            <a:ext cx="411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13980" r="48332" b="17787"/>
          <a:stretch/>
        </p:blipFill>
        <p:spPr bwMode="auto">
          <a:xfrm>
            <a:off x="-228600" y="-280220"/>
            <a:ext cx="4940710" cy="71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" name="Text Box 5"/>
          <p:cNvSpPr txBox="1">
            <a:spLocks noChangeArrowheads="1"/>
          </p:cNvSpPr>
          <p:nvPr/>
        </p:nvSpPr>
        <p:spPr bwMode="auto">
          <a:xfrm>
            <a:off x="304800" y="2284274"/>
            <a:ext cx="8610600" cy="1754326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This design yielded 70 sites which was 3.5X the sites previously assessed by IEPA – so why would this be important?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808"/>
            <a:ext cx="9144000" cy="6320383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104" y="1676400"/>
            <a:ext cx="9067800" cy="3416320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Because the allocation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sampling sites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positioned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closer proximity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sources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stress &amp;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contamination was needed to identify and rank all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relevant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pollution impacts and gradients – the result was a different set of causes than that identified by IEPA.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97647"/>
              </p:ext>
            </p:extLst>
          </p:nvPr>
        </p:nvGraphicFramePr>
        <p:xfrm>
          <a:off x="381000" y="609600"/>
          <a:ext cx="8336083" cy="612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328"/>
                <a:gridCol w="834996"/>
                <a:gridCol w="779330"/>
                <a:gridCol w="97457"/>
                <a:gridCol w="834996"/>
                <a:gridCol w="834996"/>
                <a:gridCol w="834996"/>
                <a:gridCol w="946328"/>
                <a:gridCol w="946328"/>
                <a:gridCol w="946328"/>
              </a:tblGrid>
              <a:tr h="43617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Water Quality Criteria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Effect Thresholds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Non-effect Benchmarks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IL Chronic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IL Acute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Ohio EPA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SW Ohio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 SQRT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Other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Regional Reference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IL Non-Standard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</a:tr>
              <a:tr h="265389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Demand Group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9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BOD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2.48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2.96 mg/L [</a:t>
                      </a:r>
                      <a:r>
                        <a:rPr lang="en-US" sz="900">
                          <a:effectLst/>
                        </a:rPr>
                        <a:t>WD Streams]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2.60 mg/L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</a:t>
                      </a:r>
                      <a:r>
                        <a:rPr lang="en-US" sz="900">
                          <a:effectLst/>
                        </a:rPr>
                        <a:t>BT Rivers]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2.00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</a:tr>
              <a:tr h="546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Dissolved Oxygen (D.O.)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5.5./6.0 mg/L </a:t>
                      </a:r>
                      <a:r>
                        <a:rPr lang="en-US" sz="900">
                          <a:effectLst/>
                        </a:rPr>
                        <a:t>[7-day rolling avg.]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3.5/5.0 mg/L </a:t>
                      </a:r>
                      <a:r>
                        <a:rPr lang="en-US" sz="900" dirty="0">
                          <a:effectLst/>
                        </a:rPr>
                        <a:t>[minimum]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7.2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5.32 mg/L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</a:t>
                      </a:r>
                      <a:r>
                        <a:rPr lang="en-US" sz="900">
                          <a:effectLst/>
                        </a:rPr>
                        <a:t>All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6.6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</a:tr>
              <a:tr h="1159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Suspended Solids (TSS)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16.0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65.7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70.8 mg/L [</a:t>
                      </a:r>
                      <a:r>
                        <a:rPr lang="en-US" sz="900">
                          <a:effectLst/>
                        </a:rPr>
                        <a:t>WD Streams]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74.3 mg/L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</a:t>
                      </a:r>
                      <a:r>
                        <a:rPr lang="en-US" sz="900">
                          <a:effectLst/>
                        </a:rPr>
                        <a:t>BT Rivers]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28.0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</a:tr>
              <a:tr h="265389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Nutrients Group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Ammonia-N (NH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-N)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1.24 mg/L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[pH 8.0/25°C]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8.40 mg/L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[pH 8.0/25°C]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0.31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0.15 mg/L </a:t>
                      </a:r>
                      <a:r>
                        <a:rPr lang="en-US" sz="900">
                          <a:effectLst/>
                        </a:rPr>
                        <a:t>[DRSCW IPS]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0.025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</a:tr>
              <a:tr h="1159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Total Kjeldahl Nitrogen (TKN)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0.50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0.51 mg/L [</a:t>
                      </a:r>
                      <a:r>
                        <a:rPr lang="en-US" sz="900">
                          <a:effectLst/>
                        </a:rPr>
                        <a:t>HW Streams]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 mg/L [</a:t>
                      </a:r>
                      <a:r>
                        <a:rPr lang="en-US" sz="900">
                          <a:effectLst/>
                        </a:rPr>
                        <a:t>WD Streams]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1.05 mg/L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</a:t>
                      </a:r>
                      <a:r>
                        <a:rPr lang="en-US" sz="900">
                          <a:effectLst/>
                        </a:rPr>
                        <a:t>BT  Rivers]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1.00 mg/L </a:t>
                      </a:r>
                      <a:r>
                        <a:rPr lang="en-US" sz="900">
                          <a:effectLst/>
                        </a:rPr>
                        <a:t>[DRSCW IPS</a:t>
                      </a:r>
                      <a:r>
                        <a:rPr lang="en-US" sz="900" baseline="30000">
                          <a:effectLst/>
                        </a:rPr>
                        <a:t>11</a:t>
                      </a:r>
                      <a:r>
                        <a:rPr lang="en-US" sz="900">
                          <a:effectLst/>
                        </a:rPr>
                        <a:t>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0.70 mg/L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1" marR="68021" marT="0" marB="0" anchor="ctr"/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191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1001" y="152400"/>
            <a:ext cx="8336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Evaluating Chemical Results:  WQC &amp; Threshold Effects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2284274"/>
            <a:ext cx="8610600" cy="2308324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This was all we had to work with for the 2016 Upper Des Plaines bioassessment – the IPS will provide more regionally relevant stressor thresholds.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228600" y="1295400"/>
          <a:ext cx="8763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8" name="Document" r:id="rId4" imgW="5902346" imgH="3930707" progId="Word.Document.8">
                  <p:embed/>
                </p:oleObj>
              </mc:Choice>
              <mc:Fallback>
                <p:oleObj name="Document" r:id="rId4" imgW="5902346" imgH="393070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30" b="7167"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763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69925" y="152400"/>
            <a:ext cx="7788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Illinois EPA Fish Index of Biotic Integrity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857401"/>
            <a:ext cx="8458200" cy="1938992"/>
          </a:xfrm>
          <a:prstGeom prst="rect">
            <a:avLst/>
          </a:prstGeom>
          <a:gradFill rotWithShape="1">
            <a:gsLst>
              <a:gs pos="100000">
                <a:srgbClr val="969696">
                  <a:alpha val="80000"/>
                </a:srgbClr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end goal are biological assemblages that meet the State’s aquatic life use “biocriteria”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152400" y="2027238"/>
          <a:ext cx="883920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7" name="Document" r:id="rId4" imgW="5637149" imgH="2688008" progId="Word.Document.8">
                  <p:embed/>
                </p:oleObj>
              </mc:Choice>
              <mc:Fallback>
                <p:oleObj name="Document" r:id="rId4" imgW="5637149" imgH="2688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400"/>
                      <a:stretch>
                        <a:fillRect/>
                      </a:stretch>
                    </p:blipFill>
                    <p:spPr bwMode="auto">
                      <a:xfrm>
                        <a:off x="152400" y="2027238"/>
                        <a:ext cx="8839200" cy="420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93725" y="914400"/>
            <a:ext cx="7788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Illinois EPA IBI Narrative Evaluations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3528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3600" y="2981235"/>
            <a:ext cx="3780805" cy="1200329"/>
            <a:chOff x="2133600" y="2981235"/>
            <a:chExt cx="3780805" cy="120032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590800" y="2981235"/>
              <a:ext cx="3323605" cy="1200329"/>
            </a:xfrm>
            <a:prstGeom prst="rect">
              <a:avLst/>
            </a:prstGeom>
            <a:solidFill>
              <a:schemeClr val="bg1">
                <a:lumMod val="65000"/>
                <a:alpha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IL General Use Attainment Threshold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133600" y="3581399"/>
              <a:ext cx="45720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8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077200" cy="62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153400" cy="64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839200" cy="619589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19100" y="4038600"/>
            <a:ext cx="8458200" cy="1323439"/>
          </a:xfrm>
          <a:prstGeom prst="rect">
            <a:avLst/>
          </a:prstGeom>
          <a:gradFill rotWithShape="1">
            <a:gsLst>
              <a:gs pos="100000">
                <a:srgbClr val="969696">
                  <a:alpha val="80000"/>
                </a:srgbClr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 “lines-of-evidence” approach is used to assign causes &amp; sources.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19100" y="2715161"/>
            <a:ext cx="8458200" cy="1323439"/>
          </a:xfrm>
          <a:prstGeom prst="rect">
            <a:avLst/>
          </a:prstGeom>
          <a:gradFill rotWithShape="1">
            <a:gsLst>
              <a:gs pos="100000">
                <a:srgbClr val="969696">
                  <a:alpha val="80000"/>
                </a:srgbClr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Finding Biological impairments is a first step in impaired waters listings.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807</Words>
  <Application>Microsoft Office PowerPoint</Application>
  <PresentationFormat>On-screen Show (4:3)</PresentationFormat>
  <Paragraphs>181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Californian FB</vt:lpstr>
      <vt:lpstr>Lucida Calligraphy</vt:lpstr>
      <vt:lpstr>Times New Roman</vt:lpstr>
      <vt:lpstr>Wingdings</vt:lpstr>
      <vt:lpstr>Wingdings 2</vt:lpstr>
      <vt:lpstr>Default Design</vt:lpstr>
      <vt:lpstr>Blank Presentation</vt:lpstr>
      <vt:lpstr>Custom Design</vt:lpstr>
      <vt:lpstr>1_Custom Design</vt:lpstr>
      <vt:lpstr>2_Custom Design</vt:lpstr>
      <vt:lpstr>2_Blank Presentation</vt:lpstr>
      <vt:lpstr>9_Default Design</vt:lpstr>
      <vt:lpstr>3_Custom Design</vt:lpstr>
      <vt:lpstr>4_Custom Design</vt:lpstr>
      <vt:lpstr>5_Custom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Yoder</dc:creator>
  <cp:lastModifiedBy>COY</cp:lastModifiedBy>
  <cp:revision>138</cp:revision>
  <dcterms:created xsi:type="dcterms:W3CDTF">2006-03-04T22:53:39Z</dcterms:created>
  <dcterms:modified xsi:type="dcterms:W3CDTF">2018-08-09T14:16:12Z</dcterms:modified>
</cp:coreProperties>
</file>