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49" r:id="rId2"/>
    <p:sldMasterId id="2147483651" r:id="rId3"/>
    <p:sldMasterId id="2147483732" r:id="rId4"/>
    <p:sldMasterId id="2147483744" r:id="rId5"/>
    <p:sldMasterId id="2147483756" r:id="rId6"/>
    <p:sldMasterId id="2147483780" r:id="rId7"/>
    <p:sldMasterId id="2147483831" r:id="rId8"/>
    <p:sldMasterId id="2147483843" r:id="rId9"/>
    <p:sldMasterId id="2147483855" r:id="rId10"/>
    <p:sldMasterId id="2147483867" r:id="rId11"/>
    <p:sldMasterId id="2147483879" r:id="rId12"/>
    <p:sldMasterId id="2147483891" r:id="rId13"/>
    <p:sldMasterId id="2147483975" r:id="rId14"/>
    <p:sldMasterId id="2147483987" r:id="rId15"/>
    <p:sldMasterId id="2147483999" r:id="rId16"/>
    <p:sldMasterId id="2147484023" r:id="rId17"/>
    <p:sldMasterId id="2147484035" r:id="rId18"/>
  </p:sldMasterIdLst>
  <p:notesMasterIdLst>
    <p:notesMasterId r:id="rId58"/>
  </p:notesMasterIdLst>
  <p:sldIdLst>
    <p:sldId id="263" r:id="rId19"/>
    <p:sldId id="320" r:id="rId20"/>
    <p:sldId id="382" r:id="rId21"/>
    <p:sldId id="369" r:id="rId22"/>
    <p:sldId id="370" r:id="rId23"/>
    <p:sldId id="356" r:id="rId24"/>
    <p:sldId id="262" r:id="rId25"/>
    <p:sldId id="383" r:id="rId26"/>
    <p:sldId id="278" r:id="rId27"/>
    <p:sldId id="384" r:id="rId28"/>
    <p:sldId id="358" r:id="rId29"/>
    <p:sldId id="280" r:id="rId30"/>
    <p:sldId id="282" r:id="rId31"/>
    <p:sldId id="380" r:id="rId32"/>
    <p:sldId id="431" r:id="rId33"/>
    <p:sldId id="406" r:id="rId34"/>
    <p:sldId id="429" r:id="rId35"/>
    <p:sldId id="419" r:id="rId36"/>
    <p:sldId id="430" r:id="rId37"/>
    <p:sldId id="381" r:id="rId38"/>
    <p:sldId id="432" r:id="rId39"/>
    <p:sldId id="387" r:id="rId40"/>
    <p:sldId id="433" r:id="rId41"/>
    <p:sldId id="407" r:id="rId42"/>
    <p:sldId id="391" r:id="rId43"/>
    <p:sldId id="417" r:id="rId44"/>
    <p:sldId id="426" r:id="rId45"/>
    <p:sldId id="388" r:id="rId46"/>
    <p:sldId id="408" r:id="rId47"/>
    <p:sldId id="427" r:id="rId48"/>
    <p:sldId id="415" r:id="rId49"/>
    <p:sldId id="409" r:id="rId50"/>
    <p:sldId id="309" r:id="rId51"/>
    <p:sldId id="385" r:id="rId52"/>
    <p:sldId id="392" r:id="rId53"/>
    <p:sldId id="411" r:id="rId54"/>
    <p:sldId id="410" r:id="rId55"/>
    <p:sldId id="412" r:id="rId56"/>
    <p:sldId id="428" r:id="rId5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FF00"/>
    <a:srgbClr val="00CC00"/>
    <a:srgbClr val="FF9999"/>
    <a:srgbClr val="FF9900"/>
    <a:srgbClr val="0000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78" autoAdjust="0"/>
    <p:restoredTop sz="94660"/>
  </p:normalViewPr>
  <p:slideViewPr>
    <p:cSldViewPr>
      <p:cViewPr varScale="1">
        <p:scale>
          <a:sx n="121" d="100"/>
          <a:sy n="121" d="100"/>
        </p:scale>
        <p:origin x="1200"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presProps" Target="presProps.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dirty="0"/>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dirty="0"/>
          </a:p>
        </p:txBody>
      </p:sp>
      <p:sp>
        <p:nvSpPr>
          <p:cNvPr id="71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dirty="0"/>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B60B01B4-1BEA-4583-9E80-CBD6F880F6F2}" type="slidenum">
              <a:rPr lang="en-US" altLang="en-US"/>
              <a:pPr/>
              <a:t>‹#›</a:t>
            </a:fld>
            <a:endParaRPr lang="en-US" altLang="en-US" dirty="0"/>
          </a:p>
        </p:txBody>
      </p:sp>
    </p:spTree>
    <p:extLst>
      <p:ext uri="{BB962C8B-B14F-4D97-AF65-F5344CB8AC3E}">
        <p14:creationId xmlns:p14="http://schemas.microsoft.com/office/powerpoint/2010/main" val="361384548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9D3FA2-178C-430D-9836-92E984B82645}" type="slidenum">
              <a:rPr lang="en-US" altLang="en-US"/>
              <a:pPr/>
              <a:t>1</a:t>
            </a:fld>
            <a:endParaRPr lang="en-US" altLang="en-US" dirty="0"/>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027679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23C2BD-B115-4D39-BC42-8E17725DCD0B}" type="slidenum">
              <a:rPr lang="en-US" altLang="en-US"/>
              <a:pPr/>
              <a:t>11</a:t>
            </a:fld>
            <a:endParaRPr lang="en-US" altLang="en-US" dirty="0"/>
          </a:p>
        </p:txBody>
      </p:sp>
      <p:sp>
        <p:nvSpPr>
          <p:cNvPr id="235522" name="Rectangle 2"/>
          <p:cNvSpPr>
            <a:spLocks noGrp="1" noRot="1" noChangeAspect="1" noChangeArrowheads="1" noTextEdit="1"/>
          </p:cNvSpPr>
          <p:nvPr>
            <p:ph type="sldImg"/>
          </p:nvPr>
        </p:nvSpPr>
        <p:spPr>
          <a:xfrm>
            <a:off x="1144588" y="685800"/>
            <a:ext cx="4572000" cy="3429000"/>
          </a:xfrm>
          <a:ln/>
        </p:spPr>
      </p:sp>
      <p:sp>
        <p:nvSpPr>
          <p:cNvPr id="235523" name="Rectangle 3"/>
          <p:cNvSpPr>
            <a:spLocks noGrp="1" noChangeArrowheads="1"/>
          </p:cNvSpPr>
          <p:nvPr>
            <p:ph type="body" idx="1"/>
          </p:nvPr>
        </p:nvSpPr>
        <p:spPr>
          <a:xfrm>
            <a:off x="914400" y="4343400"/>
            <a:ext cx="5029200" cy="4114800"/>
          </a:xfrm>
        </p:spPr>
        <p:txBody>
          <a:bodyPr/>
          <a:lstStyle/>
          <a:p>
            <a:endParaRPr lang="en-US" altLang="en-US" dirty="0"/>
          </a:p>
        </p:txBody>
      </p:sp>
    </p:spTree>
    <p:extLst>
      <p:ext uri="{BB962C8B-B14F-4D97-AF65-F5344CB8AC3E}">
        <p14:creationId xmlns:p14="http://schemas.microsoft.com/office/powerpoint/2010/main" val="3225071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E05A77-9469-4693-9932-35DCC6000F86}" type="slidenum">
              <a:rPr lang="en-US" altLang="en-US"/>
              <a:pPr/>
              <a:t>12</a:t>
            </a:fld>
            <a:endParaRPr lang="en-US" altLang="en-US" dirty="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861081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C1AE91-2546-4428-B497-4A25316E5AF2}" type="slidenum">
              <a:rPr lang="en-US" altLang="en-US"/>
              <a:pPr/>
              <a:t>13</a:t>
            </a:fld>
            <a:endParaRPr lang="en-US" altLang="en-US" dirty="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442627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61472049-4AFA-4F36-BEA6-A442E3D316C8}" type="slidenum">
              <a:rPr lang="en-US">
                <a:solidFill>
                  <a:prstClr val="black"/>
                </a:solidFill>
              </a:rPr>
              <a:pPr/>
              <a:t>20</a:t>
            </a:fld>
            <a:endParaRPr lang="en-US" dirty="0">
              <a:solidFill>
                <a:prstClr val="black"/>
              </a:solidFill>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r>
              <a:rPr lang="en-US" dirty="0" smtClean="0"/>
              <a:t>Sampling locations for 2009</a:t>
            </a:r>
          </a:p>
        </p:txBody>
      </p:sp>
    </p:spTree>
    <p:extLst>
      <p:ext uri="{BB962C8B-B14F-4D97-AF65-F5344CB8AC3E}">
        <p14:creationId xmlns:p14="http://schemas.microsoft.com/office/powerpoint/2010/main" val="638901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A55556F8-F895-480A-BBEF-5689F4DFA4BF}" type="slidenum">
              <a:rPr lang="en-US">
                <a:solidFill>
                  <a:prstClr val="black"/>
                </a:solidFill>
              </a:rPr>
              <a:pPr/>
              <a:t>28</a:t>
            </a:fld>
            <a:endParaRPr lang="en-US" dirty="0">
              <a:solidFill>
                <a:prstClr val="black"/>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r>
              <a:rPr lang="en-US" dirty="0" smtClean="0"/>
              <a:t>pH swings for a single station from the month of June (Arlington Drive on the mainstem)  Note the swing from 7.8 to 9.2 on the 18</a:t>
            </a:r>
            <a:r>
              <a:rPr lang="en-US" baseline="30000" dirty="0" smtClean="0"/>
              <a:t>th</a:t>
            </a:r>
            <a:r>
              <a:rPr lang="en-US" dirty="0" smtClean="0"/>
              <a:t>.  Clear sign of nutrient over-enrichment.</a:t>
            </a:r>
          </a:p>
        </p:txBody>
      </p:sp>
    </p:spTree>
    <p:extLst>
      <p:ext uri="{BB962C8B-B14F-4D97-AF65-F5344CB8AC3E}">
        <p14:creationId xmlns:p14="http://schemas.microsoft.com/office/powerpoint/2010/main" val="3734081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4FB966-FF7C-4097-9794-4FF532B7F4B7}" type="slidenum">
              <a:rPr lang="en-US" altLang="en-US"/>
              <a:pPr/>
              <a:t>33</a:t>
            </a:fld>
            <a:endParaRPr lang="en-US" altLang="en-US" dirty="0"/>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788293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8A7459-C60E-4D5A-97CF-572AAB13186C}" type="slidenum">
              <a:rPr lang="en-US">
                <a:solidFill>
                  <a:prstClr val="black"/>
                </a:solidFill>
              </a:rPr>
              <a:pPr/>
              <a:t>34</a:t>
            </a:fld>
            <a:endParaRPr lang="en-US" dirty="0">
              <a:solidFill>
                <a:prstClr val="black"/>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389781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6744D715-E53D-4F64-8130-2E3E7C5B1DD9}" type="slidenum">
              <a:rPr lang="en-US">
                <a:solidFill>
                  <a:prstClr val="black"/>
                </a:solidFill>
              </a:rPr>
              <a:pPr/>
              <a:t>35</a:t>
            </a:fld>
            <a:endParaRPr lang="en-US" dirty="0">
              <a:solidFill>
                <a:prstClr val="black"/>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r>
              <a:rPr lang="en-US" dirty="0" smtClean="0"/>
              <a:t>Sediment results for 2009</a:t>
            </a:r>
          </a:p>
        </p:txBody>
      </p:sp>
    </p:spTree>
    <p:extLst>
      <p:ext uri="{BB962C8B-B14F-4D97-AF65-F5344CB8AC3E}">
        <p14:creationId xmlns:p14="http://schemas.microsoft.com/office/powerpoint/2010/main" val="1279349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BE0268-9858-485C-9EB9-53E4E4FDCB87}" type="slidenum">
              <a:rPr lang="en-US" altLang="en-US"/>
              <a:pPr/>
              <a:t>2</a:t>
            </a:fld>
            <a:endParaRPr lang="en-US" altLang="en-US" dirty="0"/>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650580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AB8103-0786-483B-AEB8-0E502EC02237}" type="slidenum">
              <a:rPr lang="en-US">
                <a:solidFill>
                  <a:prstClr val="black"/>
                </a:solidFill>
              </a:rPr>
              <a:pPr/>
              <a:t>3</a:t>
            </a:fld>
            <a:endParaRPr lang="en-US" dirty="0">
              <a:solidFill>
                <a:prstClr val="black"/>
              </a:solidFill>
            </a:endParaRPr>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742467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defTabSz="914437" eaLnBrk="0" hangingPunct="0">
              <a:spcBef>
                <a:spcPct val="30000"/>
              </a:spcBef>
              <a:defRPr sz="1200">
                <a:solidFill>
                  <a:schemeClr val="tx1"/>
                </a:solidFill>
                <a:latin typeface="Times New Roman" pitchFamily="18" charset="0"/>
              </a:defRPr>
            </a:lvl1pPr>
            <a:lvl2pPr marL="729057" indent="-280406" defTabSz="914437" eaLnBrk="0" hangingPunct="0">
              <a:spcBef>
                <a:spcPct val="30000"/>
              </a:spcBef>
              <a:defRPr sz="1200">
                <a:solidFill>
                  <a:schemeClr val="tx1"/>
                </a:solidFill>
                <a:latin typeface="Times New Roman" pitchFamily="18" charset="0"/>
              </a:defRPr>
            </a:lvl2pPr>
            <a:lvl3pPr marL="1121626" indent="-224325" defTabSz="914437" eaLnBrk="0" hangingPunct="0">
              <a:spcBef>
                <a:spcPct val="30000"/>
              </a:spcBef>
              <a:defRPr sz="1200">
                <a:solidFill>
                  <a:schemeClr val="tx1"/>
                </a:solidFill>
                <a:latin typeface="Times New Roman" pitchFamily="18" charset="0"/>
              </a:defRPr>
            </a:lvl3pPr>
            <a:lvl4pPr marL="1570276" indent="-224325" defTabSz="914437" eaLnBrk="0" hangingPunct="0">
              <a:spcBef>
                <a:spcPct val="30000"/>
              </a:spcBef>
              <a:defRPr sz="1200">
                <a:solidFill>
                  <a:schemeClr val="tx1"/>
                </a:solidFill>
                <a:latin typeface="Times New Roman" pitchFamily="18" charset="0"/>
              </a:defRPr>
            </a:lvl4pPr>
            <a:lvl5pPr marL="2018927" indent="-224325" defTabSz="914437" eaLnBrk="0" hangingPunct="0">
              <a:spcBef>
                <a:spcPct val="30000"/>
              </a:spcBef>
              <a:defRPr sz="1200">
                <a:solidFill>
                  <a:schemeClr val="tx1"/>
                </a:solidFill>
                <a:latin typeface="Times New Roman" pitchFamily="18" charset="0"/>
              </a:defRPr>
            </a:lvl5pPr>
            <a:lvl6pPr marL="2467577" indent="-224325" defTabSz="914437" eaLnBrk="0" fontAlgn="base" hangingPunct="0">
              <a:spcBef>
                <a:spcPct val="30000"/>
              </a:spcBef>
              <a:spcAft>
                <a:spcPct val="0"/>
              </a:spcAft>
              <a:defRPr sz="1200">
                <a:solidFill>
                  <a:schemeClr val="tx1"/>
                </a:solidFill>
                <a:latin typeface="Times New Roman" pitchFamily="18" charset="0"/>
              </a:defRPr>
            </a:lvl6pPr>
            <a:lvl7pPr marL="2916227" indent="-224325" defTabSz="914437" eaLnBrk="0" fontAlgn="base" hangingPunct="0">
              <a:spcBef>
                <a:spcPct val="30000"/>
              </a:spcBef>
              <a:spcAft>
                <a:spcPct val="0"/>
              </a:spcAft>
              <a:defRPr sz="1200">
                <a:solidFill>
                  <a:schemeClr val="tx1"/>
                </a:solidFill>
                <a:latin typeface="Times New Roman" pitchFamily="18" charset="0"/>
              </a:defRPr>
            </a:lvl7pPr>
            <a:lvl8pPr marL="3364878" indent="-224325" defTabSz="914437" eaLnBrk="0" fontAlgn="base" hangingPunct="0">
              <a:spcBef>
                <a:spcPct val="30000"/>
              </a:spcBef>
              <a:spcAft>
                <a:spcPct val="0"/>
              </a:spcAft>
              <a:defRPr sz="1200">
                <a:solidFill>
                  <a:schemeClr val="tx1"/>
                </a:solidFill>
                <a:latin typeface="Times New Roman" pitchFamily="18" charset="0"/>
              </a:defRPr>
            </a:lvl8pPr>
            <a:lvl9pPr marL="3813528" indent="-224325" defTabSz="914437"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8828DBB-DC8D-4386-B201-13525F3B7655}" type="slidenum">
              <a:rPr lang="en-US" altLang="en-US" smtClean="0">
                <a:solidFill>
                  <a:prstClr val="black"/>
                </a:solidFill>
              </a:rPr>
              <a:pPr eaLnBrk="1" hangingPunct="1">
                <a:spcBef>
                  <a:spcPct val="0"/>
                </a:spcBef>
              </a:pPr>
              <a:t>4</a:t>
            </a:fld>
            <a:endParaRPr lang="en-US" altLang="en-US" dirty="0" smtClean="0">
              <a:solidFill>
                <a:prstClr val="black"/>
              </a:solidFill>
            </a:endParaRPr>
          </a:p>
        </p:txBody>
      </p:sp>
      <p:sp>
        <p:nvSpPr>
          <p:cNvPr id="38915" name="Rectangle 2"/>
          <p:cNvSpPr>
            <a:spLocks noGrp="1" noRot="1" noChangeAspect="1" noChangeArrowheads="1" noTextEdit="1"/>
          </p:cNvSpPr>
          <p:nvPr>
            <p:ph type="sldImg"/>
          </p:nvPr>
        </p:nvSpPr>
        <p:spPr>
          <a:xfrm>
            <a:off x="1143000" y="687388"/>
            <a:ext cx="4572000" cy="3429000"/>
          </a:xfrm>
          <a:ln/>
        </p:spPr>
      </p:sp>
      <p:sp>
        <p:nvSpPr>
          <p:cNvPr id="38916" name="Rectangle 3"/>
          <p:cNvSpPr>
            <a:spLocks noGrp="1" noChangeArrowheads="1"/>
          </p:cNvSpPr>
          <p:nvPr>
            <p:ph type="body" idx="1"/>
          </p:nvPr>
        </p:nvSpPr>
        <p:spPr>
          <a:xfrm>
            <a:off x="913158" y="4344025"/>
            <a:ext cx="5031685" cy="4112926"/>
          </a:xfrm>
          <a:noFill/>
        </p:spPr>
        <p:txBody>
          <a:bodyPr/>
          <a:lstStyle/>
          <a:p>
            <a:pPr eaLnBrk="1" hangingPunct="1"/>
            <a:endParaRPr lang="en-US" altLang="en-US" dirty="0" smtClean="0"/>
          </a:p>
        </p:txBody>
      </p:sp>
    </p:spTree>
    <p:extLst>
      <p:ext uri="{BB962C8B-B14F-4D97-AF65-F5344CB8AC3E}">
        <p14:creationId xmlns:p14="http://schemas.microsoft.com/office/powerpoint/2010/main" val="3282922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199D2E-EA39-40F2-ADD4-16A4C5DE754C}" type="slidenum">
              <a:rPr lang="en-US" altLang="en-US"/>
              <a:pPr/>
              <a:t>6</a:t>
            </a:fld>
            <a:endParaRPr lang="en-US" altLang="en-US" dirty="0"/>
          </a:p>
        </p:txBody>
      </p:sp>
      <p:sp>
        <p:nvSpPr>
          <p:cNvPr id="231426" name="Rectangle 2"/>
          <p:cNvSpPr>
            <a:spLocks noGrp="1" noRot="1" noChangeAspect="1" noChangeArrowheads="1" noTextEdit="1"/>
          </p:cNvSpPr>
          <p:nvPr>
            <p:ph type="sldImg"/>
          </p:nvPr>
        </p:nvSpPr>
        <p:spPr>
          <a:xfrm>
            <a:off x="1144588" y="685800"/>
            <a:ext cx="4572000" cy="3429000"/>
          </a:xfrm>
          <a:ln/>
        </p:spPr>
      </p:sp>
      <p:sp>
        <p:nvSpPr>
          <p:cNvPr id="231427" name="Rectangle 3"/>
          <p:cNvSpPr>
            <a:spLocks noGrp="1" noChangeArrowheads="1"/>
          </p:cNvSpPr>
          <p:nvPr>
            <p:ph type="body" idx="1"/>
          </p:nvPr>
        </p:nvSpPr>
        <p:spPr>
          <a:xfrm>
            <a:off x="914400" y="4343400"/>
            <a:ext cx="5029200" cy="4114800"/>
          </a:xfrm>
        </p:spPr>
        <p:txBody>
          <a:bodyPr/>
          <a:lstStyle/>
          <a:p>
            <a:endParaRPr lang="en-US" altLang="en-US" dirty="0"/>
          </a:p>
        </p:txBody>
      </p:sp>
    </p:spTree>
    <p:extLst>
      <p:ext uri="{BB962C8B-B14F-4D97-AF65-F5344CB8AC3E}">
        <p14:creationId xmlns:p14="http://schemas.microsoft.com/office/powerpoint/2010/main" val="3338591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945032-C1CB-484A-9A88-24A0CAEFAD6E}" type="slidenum">
              <a:rPr lang="en-US" altLang="en-US"/>
              <a:pPr/>
              <a:t>7</a:t>
            </a:fld>
            <a:endParaRPr lang="en-US" altLang="en-US" dirty="0"/>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xfrm>
            <a:off x="914400" y="4343400"/>
            <a:ext cx="5029200" cy="4114800"/>
          </a:xfrm>
        </p:spPr>
        <p:txBody>
          <a:bodyPr/>
          <a:lstStyle/>
          <a:p>
            <a:r>
              <a:rPr lang="en-US" altLang="en-US" dirty="0"/>
              <a:t>Among the active sampling methods commonly used, there is a good mixture of qualitative and quantitative sampling methods.  This will largely depend on how the sampling method is employed.  First, let’s review some of the more common collection techniques used in many of these methods.  When sampling substrates that can be handled (e.g., rocks, woody debris, macrophytes), macroinvertebrates may be removed by scrubbing the substrate or picking the substrate with tweezers.  Net-based methods include dips, jabs, and sweeps in one or more habitat types.  Net sweeping includes methods in which the habitat is disturbed prior to, or while sweeping the net to collect dislodged macroinvertebrates.  The grab sampler and the dome sampler are two types of sampling devices which are normally used for quantitative assessments.  Grab samplers are available in a variety of sizes and weights to meet study needs.  While they have their specific applications, they cannot be used in all habitat types, and are particularly difficult to use in the collection of samples from hard substrates or in strong currents.  The diver-operated dome sampler has been an effective sampling tool for use in coarse substrates in water deeper than 0.50-0.75 m.  The sampler contains a battery-operated pump that moves materials dislodged by a diver into a Nitex sample bag (Cuffney 1993).</a:t>
            </a:r>
          </a:p>
        </p:txBody>
      </p:sp>
    </p:spTree>
    <p:extLst>
      <p:ext uri="{BB962C8B-B14F-4D97-AF65-F5344CB8AC3E}">
        <p14:creationId xmlns:p14="http://schemas.microsoft.com/office/powerpoint/2010/main" val="3914186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5439C1-C4A6-45A7-AE50-C5B52812E4BB}" type="slidenum">
              <a:rPr lang="en-US">
                <a:solidFill>
                  <a:prstClr val="black"/>
                </a:solidFill>
              </a:rPr>
              <a:pPr/>
              <a:t>8</a:t>
            </a:fld>
            <a:endParaRPr lang="en-US" dirty="0">
              <a:solidFill>
                <a:prstClr val="black"/>
              </a:solidFill>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945993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7E1493-894F-43CE-B19C-0596321B6F73}" type="slidenum">
              <a:rPr lang="en-US" altLang="en-US"/>
              <a:pPr/>
              <a:t>9</a:t>
            </a:fld>
            <a:endParaRPr lang="en-US" altLang="en-US" dirty="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290866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056A66-C936-4885-A876-575670ED9794}" type="slidenum">
              <a:rPr lang="en-US">
                <a:solidFill>
                  <a:prstClr val="black"/>
                </a:solidFill>
              </a:rPr>
              <a:pPr/>
              <a:t>10</a:t>
            </a:fld>
            <a:endParaRPr lang="en-US" dirty="0">
              <a:solidFill>
                <a:prstClr val="black"/>
              </a:solidFill>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033605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ECD5C5DD-438A-4BF9-82FA-0BE4BA4A2319}" type="slidenum">
              <a:rPr lang="en-US" altLang="en-US"/>
              <a:pPr/>
              <a:t>‹#›</a:t>
            </a:fld>
            <a:endParaRPr lang="en-US" altLang="en-US" dirty="0"/>
          </a:p>
        </p:txBody>
      </p:sp>
    </p:spTree>
    <p:extLst>
      <p:ext uri="{BB962C8B-B14F-4D97-AF65-F5344CB8AC3E}">
        <p14:creationId xmlns:p14="http://schemas.microsoft.com/office/powerpoint/2010/main" val="2325380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6479ED93-DFC2-449C-BF85-B9FBBBA2C655}" type="slidenum">
              <a:rPr lang="en-US" altLang="en-US"/>
              <a:pPr/>
              <a:t>‹#›</a:t>
            </a:fld>
            <a:endParaRPr lang="en-US" altLang="en-US" dirty="0"/>
          </a:p>
        </p:txBody>
      </p:sp>
    </p:spTree>
    <p:extLst>
      <p:ext uri="{BB962C8B-B14F-4D97-AF65-F5344CB8AC3E}">
        <p14:creationId xmlns:p14="http://schemas.microsoft.com/office/powerpoint/2010/main" val="343739991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40816F6-A0D5-4534-B5B7-32E64812CA2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639496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022ECC0-CFA9-43E1-949A-9883744AC8A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505253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A475661-F725-4117-800B-306BB313831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503910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500CED9-7F44-4BD2-A542-F378850FBBA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450393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0E63476-4FA3-49DC-9A8D-25596BC70AB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118726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6B85186-B14E-47E5-85AC-DA2520570D7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808288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120B473-96A3-4694-9077-770053E00C7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36834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F1D2615-95DB-449D-A4EC-FC630D06EE4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820862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5995E2E-1E95-42C6-983B-945E6DCBF52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828053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0B05BA-D56B-4F39-B930-426B9E54082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72059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ED193B65-52E8-402E-AFD6-3BB5D4AE7942}" type="slidenum">
              <a:rPr lang="en-US" altLang="en-US"/>
              <a:pPr/>
              <a:t>‹#›</a:t>
            </a:fld>
            <a:endParaRPr lang="en-US" altLang="en-US" dirty="0"/>
          </a:p>
        </p:txBody>
      </p:sp>
    </p:spTree>
    <p:extLst>
      <p:ext uri="{BB962C8B-B14F-4D97-AF65-F5344CB8AC3E}">
        <p14:creationId xmlns:p14="http://schemas.microsoft.com/office/powerpoint/2010/main" val="41713625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658EDF8-5115-487A-B8B2-C0EA60D36263}"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662606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40816F6-A0D5-4534-B5B7-32E64812CA2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854282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022ECC0-CFA9-43E1-949A-9883744AC8A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356614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A475661-F725-4117-800B-306BB313831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100695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500CED9-7F44-4BD2-A542-F378850FBBA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408083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0E63476-4FA3-49DC-9A8D-25596BC70AB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407170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6B85186-B14E-47E5-85AC-DA2520570D7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577886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120B473-96A3-4694-9077-770053E00C7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632558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F1D2615-95DB-449D-A4EC-FC630D06EE4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231313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5995E2E-1E95-42C6-983B-945E6DCBF52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89855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1266" name="Group 2"/>
          <p:cNvGrpSpPr>
            <a:grpSpLocks/>
          </p:cNvGrpSpPr>
          <p:nvPr/>
        </p:nvGrpSpPr>
        <p:grpSpPr bwMode="auto">
          <a:xfrm>
            <a:off x="-1035050" y="1552575"/>
            <a:ext cx="10179050" cy="5305425"/>
            <a:chOff x="-652" y="978"/>
            <a:chExt cx="6412" cy="3342"/>
          </a:xfrm>
        </p:grpSpPr>
        <p:sp>
          <p:nvSpPr>
            <p:cNvPr id="11267" name="Freeform 3"/>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268"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
        <p:nvSpPr>
          <p:cNvPr id="11269"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en-US" altLang="en-US" noProof="0" smtClean="0"/>
              <a:t>Click to edit Master title style</a:t>
            </a:r>
          </a:p>
        </p:txBody>
      </p:sp>
      <p:sp>
        <p:nvSpPr>
          <p:cNvPr id="11270"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Tx/>
              <a:buNone/>
              <a:defRPr/>
            </a:lvl1pPr>
          </a:lstStyle>
          <a:p>
            <a:pPr lvl="0"/>
            <a:r>
              <a:rPr lang="en-US" altLang="en-US" noProof="0" smtClean="0"/>
              <a:t>Click to edit Master subtitle style</a:t>
            </a:r>
          </a:p>
        </p:txBody>
      </p:sp>
      <p:sp>
        <p:nvSpPr>
          <p:cNvPr id="11271" name="Rectangle 7"/>
          <p:cNvSpPr>
            <a:spLocks noGrp="1" noChangeArrowheads="1"/>
          </p:cNvSpPr>
          <p:nvPr>
            <p:ph type="dt" sz="quarter" idx="2"/>
          </p:nvPr>
        </p:nvSpPr>
        <p:spPr/>
        <p:txBody>
          <a:bodyPr/>
          <a:lstStyle>
            <a:lvl1pPr>
              <a:defRPr/>
            </a:lvl1pPr>
          </a:lstStyle>
          <a:p>
            <a:endParaRPr lang="en-US" altLang="en-US" dirty="0"/>
          </a:p>
        </p:txBody>
      </p:sp>
      <p:sp>
        <p:nvSpPr>
          <p:cNvPr id="11272" name="Rectangle 8"/>
          <p:cNvSpPr>
            <a:spLocks noGrp="1" noChangeArrowheads="1"/>
          </p:cNvSpPr>
          <p:nvPr>
            <p:ph type="ftr" sz="quarter" idx="3"/>
          </p:nvPr>
        </p:nvSpPr>
        <p:spPr/>
        <p:txBody>
          <a:bodyPr/>
          <a:lstStyle>
            <a:lvl1pPr>
              <a:defRPr/>
            </a:lvl1pPr>
          </a:lstStyle>
          <a:p>
            <a:endParaRPr lang="en-US" altLang="en-US" dirty="0"/>
          </a:p>
        </p:txBody>
      </p:sp>
      <p:sp>
        <p:nvSpPr>
          <p:cNvPr id="11273" name="Rectangle 9"/>
          <p:cNvSpPr>
            <a:spLocks noGrp="1" noChangeArrowheads="1"/>
          </p:cNvSpPr>
          <p:nvPr>
            <p:ph type="sldNum" sz="quarter" idx="4"/>
          </p:nvPr>
        </p:nvSpPr>
        <p:spPr/>
        <p:txBody>
          <a:bodyPr/>
          <a:lstStyle>
            <a:lvl1pPr>
              <a:defRPr/>
            </a:lvl1pPr>
          </a:lstStyle>
          <a:p>
            <a:fld id="{F9CC56F4-F5CB-4E89-8A53-58DBF905731A}" type="slidenum">
              <a:rPr lang="en-US" altLang="en-US"/>
              <a:pPr/>
              <a:t>‹#›</a:t>
            </a:fld>
            <a:endParaRPr lang="en-US" altLang="en-US"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0B05BA-D56B-4F39-B930-426B9E54082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258370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658EDF8-5115-487A-B8B2-C0EA60D36263}"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4179585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2C74F-942C-4F58-8F54-492C2B0D407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346012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8451AC-2B0B-456B-A101-3191582F9B6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961264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93F08B1-199B-4F58-8D74-7062C8CA8798}"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592732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568C43F-5839-4755-BEEE-2BF4CC3AE49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317160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E8F0EE2-2C56-465E-8BE1-78E352CD7C7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8044133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BCAB13C-D18B-47C8-918A-8319F053762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962965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99A68BA-041B-4065-B7AA-0BB4D366B00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473011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92434A4-4990-4985-8A20-9FD7E437358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64339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2BC4A043-9BDB-45F6-94F4-0C06C6E31510}" type="slidenum">
              <a:rPr lang="en-US" altLang="en-US"/>
              <a:pPr/>
              <a:t>‹#›</a:t>
            </a:fld>
            <a:endParaRPr lang="en-US" altLang="en-US" dirty="0"/>
          </a:p>
        </p:txBody>
      </p:sp>
    </p:spTree>
    <p:extLst>
      <p:ext uri="{BB962C8B-B14F-4D97-AF65-F5344CB8AC3E}">
        <p14:creationId xmlns:p14="http://schemas.microsoft.com/office/powerpoint/2010/main" val="17778539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4609A9D-CCDD-499C-8942-3B711BA74B7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1367571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CF1F0EF-FF0F-4A7F-996F-4044167F841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151834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8DF52A3-C8FE-4696-9435-FAC50674520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4709967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46A48-D1BF-4ADF-946E-545911AB153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033753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388BF7-FB49-41FE-9E1B-252D9A9F4E8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29806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AABBA3-1185-4145-9CF0-3D81E825C5F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043983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9B91F4-877A-4435-AFF1-EAFA9964C34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952076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9154379-199C-4357-B649-E76C5C8B0EF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620753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ABF390-B9BE-4233-B100-AA0CD2B9677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614474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1B15E90-B5E8-4AEA-AE7F-848EF358B1C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82878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C3706F1A-622B-40B7-B85F-1FF40F110DBF}" type="slidenum">
              <a:rPr lang="en-US" altLang="en-US"/>
              <a:pPr/>
              <a:t>‹#›</a:t>
            </a:fld>
            <a:endParaRPr lang="en-US" altLang="en-US" dirty="0"/>
          </a:p>
        </p:txBody>
      </p:sp>
    </p:spTree>
    <p:extLst>
      <p:ext uri="{BB962C8B-B14F-4D97-AF65-F5344CB8AC3E}">
        <p14:creationId xmlns:p14="http://schemas.microsoft.com/office/powerpoint/2010/main" val="211922418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3112F9-3CF8-43B8-8BB3-293BC6082B6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3831440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666E4B-EBEA-4C41-B380-1346E1BE433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980097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6D355-C85E-481B-BA19-F5692893C03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9759672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F9F9A9-7F66-4E10-9F52-527ADC05408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913918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0"/>
            <a:ext cx="9144000" cy="533400"/>
          </a:xfrm>
          <a:prstGeom prst="rect">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268017496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30044" y="274638"/>
            <a:ext cx="7543792"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1350818" y="1600200"/>
            <a:ext cx="7523018"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0"/>
            <a:ext cx="1295400" cy="6858000"/>
          </a:xfrm>
          <a:prstGeom prst="rect">
            <a:avLst/>
          </a:prstGeom>
          <a:gradFill flip="none" rotWithShape="1">
            <a:gsLst>
              <a:gs pos="0">
                <a:srgbClr val="7D866B"/>
              </a:gs>
              <a:gs pos="50000">
                <a:srgbClr val="B5C29B"/>
              </a:gs>
              <a:gs pos="100000">
                <a:schemeClr val="accent3">
                  <a:lumMod val="40000"/>
                  <a:lumOff val="6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400" dirty="0">
              <a:solidFill>
                <a:srgbClr val="9BBB59">
                  <a:lumMod val="75000"/>
                </a:srgbClr>
              </a:solidFill>
              <a:latin typeface="Lucida Calligraphy" pitchFamily="66" charset="0"/>
            </a:endParaRPr>
          </a:p>
        </p:txBody>
      </p:sp>
      <p:cxnSp>
        <p:nvCxnSpPr>
          <p:cNvPr id="8" name="Straight Connector 7"/>
          <p:cNvCxnSpPr/>
          <p:nvPr userDrawn="1"/>
        </p:nvCxnSpPr>
        <p:spPr>
          <a:xfrm>
            <a:off x="1371600" y="1143000"/>
            <a:ext cx="7772400" cy="2715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1391190"/>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0"/>
            <a:ext cx="9144000" cy="533400"/>
          </a:xfrm>
          <a:prstGeom prst="rect">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13279738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854816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54881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8801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dirty="0"/>
          </a:p>
        </p:txBody>
      </p:sp>
      <p:sp>
        <p:nvSpPr>
          <p:cNvPr id="6" name="Footer Placeholder 5"/>
          <p:cNvSpPr>
            <a:spLocks noGrp="1"/>
          </p:cNvSpPr>
          <p:nvPr>
            <p:ph type="ftr" sz="quarter" idx="11"/>
          </p:nvPr>
        </p:nvSpPr>
        <p:spPr/>
        <p:txBody>
          <a:bodyPr/>
          <a:lstStyle>
            <a:lvl1pPr>
              <a:defRPr/>
            </a:lvl1pPr>
          </a:lstStyle>
          <a:p>
            <a:endParaRPr lang="en-US" altLang="en-US" dirty="0"/>
          </a:p>
        </p:txBody>
      </p:sp>
      <p:sp>
        <p:nvSpPr>
          <p:cNvPr id="7" name="Slide Number Placeholder 6"/>
          <p:cNvSpPr>
            <a:spLocks noGrp="1"/>
          </p:cNvSpPr>
          <p:nvPr>
            <p:ph type="sldNum" sz="quarter" idx="12"/>
          </p:nvPr>
        </p:nvSpPr>
        <p:spPr/>
        <p:txBody>
          <a:bodyPr/>
          <a:lstStyle>
            <a:lvl1pPr>
              <a:defRPr/>
            </a:lvl1pPr>
          </a:lstStyle>
          <a:p>
            <a:fld id="{95348313-0588-4682-AD53-E11E1F161B8B}" type="slidenum">
              <a:rPr lang="en-US" altLang="en-US"/>
              <a:pPr/>
              <a:t>‹#›</a:t>
            </a:fld>
            <a:endParaRPr lang="en-US" altLang="en-US" dirty="0"/>
          </a:p>
        </p:txBody>
      </p:sp>
    </p:spTree>
    <p:extLst>
      <p:ext uri="{BB962C8B-B14F-4D97-AF65-F5344CB8AC3E}">
        <p14:creationId xmlns:p14="http://schemas.microsoft.com/office/powerpoint/2010/main" val="38902218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212153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157700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9101866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925510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37028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0"/>
            <a:ext cx="9144000" cy="533400"/>
          </a:xfrm>
          <a:prstGeom prst="rect">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337301226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30044" y="274638"/>
            <a:ext cx="7543792"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1350818" y="1600200"/>
            <a:ext cx="7523018"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0"/>
            <a:ext cx="1295400" cy="6858000"/>
          </a:xfrm>
          <a:prstGeom prst="rect">
            <a:avLst/>
          </a:prstGeom>
          <a:gradFill flip="none" rotWithShape="1">
            <a:gsLst>
              <a:gs pos="0">
                <a:srgbClr val="7D866B"/>
              </a:gs>
              <a:gs pos="50000">
                <a:srgbClr val="B5C29B"/>
              </a:gs>
              <a:gs pos="100000">
                <a:schemeClr val="accent3">
                  <a:lumMod val="40000"/>
                  <a:lumOff val="6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400" dirty="0">
              <a:solidFill>
                <a:srgbClr val="9BBB59">
                  <a:lumMod val="75000"/>
                </a:srgbClr>
              </a:solidFill>
              <a:latin typeface="Lucida Calligraphy" pitchFamily="66" charset="0"/>
            </a:endParaRPr>
          </a:p>
        </p:txBody>
      </p:sp>
      <p:cxnSp>
        <p:nvCxnSpPr>
          <p:cNvPr id="8" name="Straight Connector 7"/>
          <p:cNvCxnSpPr/>
          <p:nvPr userDrawn="1"/>
        </p:nvCxnSpPr>
        <p:spPr>
          <a:xfrm>
            <a:off x="1371600" y="1143000"/>
            <a:ext cx="7772400" cy="2715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4202568"/>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0"/>
            <a:ext cx="9144000" cy="533400"/>
          </a:xfrm>
          <a:prstGeom prst="rect">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282940713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391169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9921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dirty="0"/>
          </a:p>
        </p:txBody>
      </p:sp>
      <p:sp>
        <p:nvSpPr>
          <p:cNvPr id="8" name="Footer Placeholder 7"/>
          <p:cNvSpPr>
            <a:spLocks noGrp="1"/>
          </p:cNvSpPr>
          <p:nvPr>
            <p:ph type="ftr" sz="quarter" idx="11"/>
          </p:nvPr>
        </p:nvSpPr>
        <p:spPr/>
        <p:txBody>
          <a:bodyPr/>
          <a:lstStyle>
            <a:lvl1pPr>
              <a:defRPr/>
            </a:lvl1pPr>
          </a:lstStyle>
          <a:p>
            <a:endParaRPr lang="en-US" altLang="en-US" dirty="0"/>
          </a:p>
        </p:txBody>
      </p:sp>
      <p:sp>
        <p:nvSpPr>
          <p:cNvPr id="9" name="Slide Number Placeholder 8"/>
          <p:cNvSpPr>
            <a:spLocks noGrp="1"/>
          </p:cNvSpPr>
          <p:nvPr>
            <p:ph type="sldNum" sz="quarter" idx="12"/>
          </p:nvPr>
        </p:nvSpPr>
        <p:spPr/>
        <p:txBody>
          <a:bodyPr/>
          <a:lstStyle>
            <a:lvl1pPr>
              <a:defRPr/>
            </a:lvl1pPr>
          </a:lstStyle>
          <a:p>
            <a:fld id="{72C879C0-6599-4764-A243-9F13A1838688}" type="slidenum">
              <a:rPr lang="en-US" altLang="en-US"/>
              <a:pPr/>
              <a:t>‹#›</a:t>
            </a:fld>
            <a:endParaRPr lang="en-US" altLang="en-US" dirty="0"/>
          </a:p>
        </p:txBody>
      </p:sp>
    </p:spTree>
    <p:extLst>
      <p:ext uri="{BB962C8B-B14F-4D97-AF65-F5344CB8AC3E}">
        <p14:creationId xmlns:p14="http://schemas.microsoft.com/office/powerpoint/2010/main" val="351003289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9116831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0895745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281743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15221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535400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5554928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F37571A-54E4-4015-B805-50B903729AD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1269846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3831BD7-99CB-4177-BB2C-4A1B9D49E0C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7527301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3FB49F-AE4E-4203-A736-9970BDB4561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86116222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87476E2-1DB3-4D78-A01D-78B933E633BD}"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468788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dirty="0"/>
          </a:p>
        </p:txBody>
      </p:sp>
      <p:sp>
        <p:nvSpPr>
          <p:cNvPr id="4" name="Footer Placeholder 3"/>
          <p:cNvSpPr>
            <a:spLocks noGrp="1"/>
          </p:cNvSpPr>
          <p:nvPr>
            <p:ph type="ftr" sz="quarter" idx="11"/>
          </p:nvPr>
        </p:nvSpPr>
        <p:spPr/>
        <p:txBody>
          <a:bodyPr/>
          <a:lstStyle>
            <a:lvl1pPr>
              <a:defRPr/>
            </a:lvl1pPr>
          </a:lstStyle>
          <a:p>
            <a:endParaRPr lang="en-US" altLang="en-US" dirty="0"/>
          </a:p>
        </p:txBody>
      </p:sp>
      <p:sp>
        <p:nvSpPr>
          <p:cNvPr id="5" name="Slide Number Placeholder 4"/>
          <p:cNvSpPr>
            <a:spLocks noGrp="1"/>
          </p:cNvSpPr>
          <p:nvPr>
            <p:ph type="sldNum" sz="quarter" idx="12"/>
          </p:nvPr>
        </p:nvSpPr>
        <p:spPr/>
        <p:txBody>
          <a:bodyPr/>
          <a:lstStyle>
            <a:lvl1pPr>
              <a:defRPr/>
            </a:lvl1pPr>
          </a:lstStyle>
          <a:p>
            <a:fld id="{8626BFEE-E090-4058-AFB8-CF59D58369AC}" type="slidenum">
              <a:rPr lang="en-US" altLang="en-US"/>
              <a:pPr/>
              <a:t>‹#›</a:t>
            </a:fld>
            <a:endParaRPr lang="en-US" altLang="en-US" dirty="0"/>
          </a:p>
        </p:txBody>
      </p:sp>
    </p:spTree>
    <p:extLst>
      <p:ext uri="{BB962C8B-B14F-4D97-AF65-F5344CB8AC3E}">
        <p14:creationId xmlns:p14="http://schemas.microsoft.com/office/powerpoint/2010/main" val="191731081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B399E49-FA41-4AAA-AA51-3AEDCC62C803}"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9865243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6750FFA-F47C-44FA-AC7B-06D6AA640144}"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04490762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67BB795-9A89-4095-B754-87A40781BC5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468924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3007893-EC54-43B2-AF12-2CAF4E033DE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86994401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57F9F14-10F3-4E4C-BFE5-61D8A8CEC3B8}"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71905045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97C6545-3B33-4ADB-854C-6BEE06428FD3}"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71151867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077B57D-42BD-4F27-867B-3AF77A29CA09}"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69635364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0"/>
            <a:ext cx="9144000" cy="533400"/>
          </a:xfrm>
          <a:prstGeom prst="rect">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403990501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30044" y="274638"/>
            <a:ext cx="7543792"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1350818" y="1600200"/>
            <a:ext cx="7523018"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0"/>
            <a:ext cx="1295400" cy="6858000"/>
          </a:xfrm>
          <a:prstGeom prst="rect">
            <a:avLst/>
          </a:prstGeom>
          <a:gradFill flip="none" rotWithShape="1">
            <a:gsLst>
              <a:gs pos="0">
                <a:srgbClr val="7D866B"/>
              </a:gs>
              <a:gs pos="50000">
                <a:srgbClr val="B5C29B"/>
              </a:gs>
              <a:gs pos="100000">
                <a:schemeClr val="accent3">
                  <a:lumMod val="40000"/>
                  <a:lumOff val="6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400" dirty="0">
              <a:solidFill>
                <a:srgbClr val="9BBB59">
                  <a:lumMod val="75000"/>
                </a:srgbClr>
              </a:solidFill>
              <a:latin typeface="Lucida Calligraphy" pitchFamily="66" charset="0"/>
            </a:endParaRPr>
          </a:p>
        </p:txBody>
      </p:sp>
      <p:cxnSp>
        <p:nvCxnSpPr>
          <p:cNvPr id="8" name="Straight Connector 7"/>
          <p:cNvCxnSpPr/>
          <p:nvPr userDrawn="1"/>
        </p:nvCxnSpPr>
        <p:spPr>
          <a:xfrm>
            <a:off x="1371600" y="1143000"/>
            <a:ext cx="7772400" cy="2715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557614"/>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0"/>
            <a:ext cx="9144000" cy="533400"/>
          </a:xfrm>
          <a:prstGeom prst="rect">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3531603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dirty="0"/>
          </a:p>
        </p:txBody>
      </p:sp>
      <p:sp>
        <p:nvSpPr>
          <p:cNvPr id="3" name="Footer Placeholder 2"/>
          <p:cNvSpPr>
            <a:spLocks noGrp="1"/>
          </p:cNvSpPr>
          <p:nvPr>
            <p:ph type="ftr" sz="quarter" idx="11"/>
          </p:nvPr>
        </p:nvSpPr>
        <p:spPr/>
        <p:txBody>
          <a:bodyPr/>
          <a:lstStyle>
            <a:lvl1pPr>
              <a:defRPr/>
            </a:lvl1pPr>
          </a:lstStyle>
          <a:p>
            <a:endParaRPr lang="en-US" altLang="en-US" dirty="0"/>
          </a:p>
        </p:txBody>
      </p:sp>
      <p:sp>
        <p:nvSpPr>
          <p:cNvPr id="4" name="Slide Number Placeholder 3"/>
          <p:cNvSpPr>
            <a:spLocks noGrp="1"/>
          </p:cNvSpPr>
          <p:nvPr>
            <p:ph type="sldNum" sz="quarter" idx="12"/>
          </p:nvPr>
        </p:nvSpPr>
        <p:spPr/>
        <p:txBody>
          <a:bodyPr/>
          <a:lstStyle>
            <a:lvl1pPr>
              <a:defRPr/>
            </a:lvl1pPr>
          </a:lstStyle>
          <a:p>
            <a:fld id="{996C88CA-9D01-4AC4-8F96-F211D9363BC4}" type="slidenum">
              <a:rPr lang="en-US" altLang="en-US"/>
              <a:pPr/>
              <a:t>‹#›</a:t>
            </a:fld>
            <a:endParaRPr lang="en-US" altLang="en-US" dirty="0"/>
          </a:p>
        </p:txBody>
      </p:sp>
    </p:spTree>
    <p:extLst>
      <p:ext uri="{BB962C8B-B14F-4D97-AF65-F5344CB8AC3E}">
        <p14:creationId xmlns:p14="http://schemas.microsoft.com/office/powerpoint/2010/main" val="194779636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986564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195160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5743260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711905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9809617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745645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2396893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8631778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7D8DC16D-62D4-4749-85F1-9749B018DD13}" type="datetimeFigureOut">
              <a:rPr lang="en-US" smtClean="0">
                <a:solidFill>
                  <a:srgbClr val="DBF5F9">
                    <a:shade val="90000"/>
                  </a:srgbClr>
                </a:solidFill>
              </a:rPr>
              <a:pPr/>
              <a:t>11/15/2018</a:t>
            </a:fld>
            <a:endParaRPr lang="en-US" dirty="0">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dirty="0">
              <a:solidFill>
                <a:srgbClr val="DBF5F9">
                  <a:shade val="90000"/>
                </a:srgbClr>
              </a:solidFill>
            </a:endParaRPr>
          </a:p>
        </p:txBody>
      </p:sp>
      <p:sp>
        <p:nvSpPr>
          <p:cNvPr id="27" name="Slide Number Placeholder 26"/>
          <p:cNvSpPr>
            <a:spLocks noGrp="1"/>
          </p:cNvSpPr>
          <p:nvPr>
            <p:ph type="sldNum" sz="quarter" idx="12"/>
          </p:nvPr>
        </p:nvSpPr>
        <p:spPr/>
        <p:txBody>
          <a:bodyPr/>
          <a:lstStyle/>
          <a:p>
            <a:fld id="{6C3B02C6-FC9F-4F1C-BDA3-243488AE970A}"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1498184698"/>
      </p:ext>
    </p:extLst>
  </p:cSld>
  <p:clrMapOvr>
    <a:overrideClrMapping bg1="dk1" tx1="lt1" bg2="dk2" tx2="lt2" accent1="accent1" accent2="accent2" accent3="accent3" accent4="accent4" accent5="accent5" accent6="accent6" hlink="hlink" folHlink="folHlink"/>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D8DC16D-62D4-4749-85F1-9749B018DD13}" type="datetimeFigureOut">
              <a:rPr lang="en-US" smtClean="0">
                <a:solidFill>
                  <a:srgbClr val="04617B">
                    <a:shade val="90000"/>
                  </a:srgbClr>
                </a:solidFill>
              </a:rPr>
              <a:pPr/>
              <a:t>11/15/2018</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6C3B02C6-FC9F-4F1C-BDA3-243488AE970A}"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2669246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p>
        </p:txBody>
      </p:sp>
      <p:sp>
        <p:nvSpPr>
          <p:cNvPr id="6" name="Footer Placeholder 5"/>
          <p:cNvSpPr>
            <a:spLocks noGrp="1"/>
          </p:cNvSpPr>
          <p:nvPr>
            <p:ph type="ftr" sz="quarter" idx="11"/>
          </p:nvPr>
        </p:nvSpPr>
        <p:spPr/>
        <p:txBody>
          <a:bodyPr/>
          <a:lstStyle>
            <a:lvl1pPr>
              <a:defRPr/>
            </a:lvl1pPr>
          </a:lstStyle>
          <a:p>
            <a:endParaRPr lang="en-US" altLang="en-US" dirty="0"/>
          </a:p>
        </p:txBody>
      </p:sp>
      <p:sp>
        <p:nvSpPr>
          <p:cNvPr id="7" name="Slide Number Placeholder 6"/>
          <p:cNvSpPr>
            <a:spLocks noGrp="1"/>
          </p:cNvSpPr>
          <p:nvPr>
            <p:ph type="sldNum" sz="quarter" idx="12"/>
          </p:nvPr>
        </p:nvSpPr>
        <p:spPr/>
        <p:txBody>
          <a:bodyPr/>
          <a:lstStyle>
            <a:lvl1pPr>
              <a:defRPr/>
            </a:lvl1pPr>
          </a:lstStyle>
          <a:p>
            <a:fld id="{315FD2A6-7990-477A-8A12-3698A4FD2DE5}" type="slidenum">
              <a:rPr lang="en-US" altLang="en-US"/>
              <a:pPr/>
              <a:t>‹#›</a:t>
            </a:fld>
            <a:endParaRPr lang="en-US" altLang="en-US" dirty="0"/>
          </a:p>
        </p:txBody>
      </p:sp>
    </p:spTree>
    <p:extLst>
      <p:ext uri="{BB962C8B-B14F-4D97-AF65-F5344CB8AC3E}">
        <p14:creationId xmlns:p14="http://schemas.microsoft.com/office/powerpoint/2010/main" val="197012928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D8DC16D-62D4-4749-85F1-9749B018DD13}" type="datetimeFigureOut">
              <a:rPr lang="en-US" smtClean="0">
                <a:solidFill>
                  <a:srgbClr val="DBF5F9">
                    <a:shade val="90000"/>
                  </a:srgbClr>
                </a:solidFill>
              </a:rPr>
              <a:pPr/>
              <a:t>11/15/2018</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6C3B02C6-FC9F-4F1C-BDA3-243488AE970A}"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1040920304"/>
      </p:ext>
    </p:extLst>
  </p:cSld>
  <p:clrMapOvr>
    <a:overrideClrMapping bg1="dk1" tx1="lt1" bg2="dk2" tx2="lt2" accent1="accent1" accent2="accent2" accent3="accent3" accent4="accent4" accent5="accent5" accent6="accent6" hlink="hlink" folHlink="folHlink"/>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D8DC16D-62D4-4749-85F1-9749B018DD13}" type="datetimeFigureOut">
              <a:rPr lang="en-US" smtClean="0">
                <a:solidFill>
                  <a:srgbClr val="04617B">
                    <a:shade val="90000"/>
                  </a:srgbClr>
                </a:solidFill>
              </a:rPr>
              <a:pPr/>
              <a:t>11/15/2018</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6C3B02C6-FC9F-4F1C-BDA3-243488AE970A}"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4285944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D8DC16D-62D4-4749-85F1-9749B018DD13}" type="datetimeFigureOut">
              <a:rPr lang="en-US" smtClean="0">
                <a:solidFill>
                  <a:srgbClr val="04617B">
                    <a:shade val="90000"/>
                  </a:srgbClr>
                </a:solidFill>
              </a:rPr>
              <a:pPr/>
              <a:t>11/15/2018</a:t>
            </a:fld>
            <a:endParaRPr lang="en-US" dirty="0">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dirty="0">
              <a:solidFill>
                <a:srgbClr val="04617B">
                  <a:shade val="90000"/>
                </a:srgbClr>
              </a:solidFill>
            </a:endParaRPr>
          </a:p>
        </p:txBody>
      </p:sp>
      <p:sp>
        <p:nvSpPr>
          <p:cNvPr id="9" name="Slide Number Placeholder 8"/>
          <p:cNvSpPr>
            <a:spLocks noGrp="1"/>
          </p:cNvSpPr>
          <p:nvPr>
            <p:ph type="sldNum" sz="quarter" idx="12"/>
          </p:nvPr>
        </p:nvSpPr>
        <p:spPr/>
        <p:txBody>
          <a:bodyPr/>
          <a:lstStyle/>
          <a:p>
            <a:fld id="{6C3B02C6-FC9F-4F1C-BDA3-243488AE970A}"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246537624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D8DC16D-62D4-4749-85F1-9749B018DD13}" type="datetimeFigureOut">
              <a:rPr lang="en-US" smtClean="0">
                <a:solidFill>
                  <a:srgbClr val="04617B">
                    <a:shade val="90000"/>
                  </a:srgbClr>
                </a:solidFill>
              </a:rPr>
              <a:pPr/>
              <a:t>11/15/2018</a:t>
            </a:fld>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dirty="0">
              <a:solidFill>
                <a:srgbClr val="04617B">
                  <a:shade val="90000"/>
                </a:srgbClr>
              </a:solidFill>
            </a:endParaRPr>
          </a:p>
        </p:txBody>
      </p:sp>
      <p:sp>
        <p:nvSpPr>
          <p:cNvPr id="5" name="Slide Number Placeholder 4"/>
          <p:cNvSpPr>
            <a:spLocks noGrp="1"/>
          </p:cNvSpPr>
          <p:nvPr>
            <p:ph type="sldNum" sz="quarter" idx="12"/>
          </p:nvPr>
        </p:nvSpPr>
        <p:spPr/>
        <p:txBody>
          <a:bodyPr/>
          <a:lstStyle/>
          <a:p>
            <a:fld id="{6C3B02C6-FC9F-4F1C-BDA3-243488AE970A}"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88165965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8DC16D-62D4-4749-85F1-9749B018DD13}" type="datetimeFigureOut">
              <a:rPr lang="en-US" smtClean="0">
                <a:solidFill>
                  <a:srgbClr val="04617B">
                    <a:shade val="90000"/>
                  </a:srgbClr>
                </a:solidFill>
              </a:rPr>
              <a:pPr/>
              <a:t>11/15/2018</a:t>
            </a:fld>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dirty="0">
              <a:solidFill>
                <a:srgbClr val="04617B">
                  <a:shade val="90000"/>
                </a:srgbClr>
              </a:solidFill>
            </a:endParaRPr>
          </a:p>
        </p:txBody>
      </p:sp>
      <p:sp>
        <p:nvSpPr>
          <p:cNvPr id="4" name="Slide Number Placeholder 3"/>
          <p:cNvSpPr>
            <a:spLocks noGrp="1"/>
          </p:cNvSpPr>
          <p:nvPr>
            <p:ph type="sldNum" sz="quarter" idx="12"/>
          </p:nvPr>
        </p:nvSpPr>
        <p:spPr/>
        <p:txBody>
          <a:bodyPr/>
          <a:lstStyle/>
          <a:p>
            <a:fld id="{6C3B02C6-FC9F-4F1C-BDA3-243488AE970A}"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78569851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D8DC16D-62D4-4749-85F1-9749B018DD13}" type="datetimeFigureOut">
              <a:rPr lang="en-US" smtClean="0">
                <a:solidFill>
                  <a:srgbClr val="04617B">
                    <a:shade val="90000"/>
                  </a:srgbClr>
                </a:solidFill>
              </a:rPr>
              <a:pPr/>
              <a:t>11/15/2018</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6C3B02C6-FC9F-4F1C-BDA3-243488AE970A}"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38977026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D8DC16D-62D4-4749-85F1-9749B018DD13}" type="datetimeFigureOut">
              <a:rPr lang="en-US" smtClean="0">
                <a:solidFill>
                  <a:srgbClr val="04617B">
                    <a:shade val="90000"/>
                  </a:srgbClr>
                </a:solidFill>
              </a:rPr>
              <a:pPr/>
              <a:t>11/15/2018</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6C3B02C6-FC9F-4F1C-BDA3-243488AE970A}" type="slidenum">
              <a:rPr lang="en-US" smtClean="0">
                <a:solidFill>
                  <a:srgbClr val="04617B">
                    <a:shade val="90000"/>
                  </a:srgbClr>
                </a:solidFill>
              </a:rPr>
              <a:pPr/>
              <a:t>‹#›</a:t>
            </a:fld>
            <a:endParaRPr lang="en-US" dirty="0">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onstantia"/>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onstantia"/>
            </a:endParaRPr>
          </a:p>
        </p:txBody>
      </p:sp>
    </p:spTree>
    <p:extLst>
      <p:ext uri="{BB962C8B-B14F-4D97-AF65-F5344CB8AC3E}">
        <p14:creationId xmlns:p14="http://schemas.microsoft.com/office/powerpoint/2010/main" val="314918654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D8DC16D-62D4-4749-85F1-9749B018DD13}" type="datetimeFigureOut">
              <a:rPr lang="en-US" smtClean="0">
                <a:solidFill>
                  <a:srgbClr val="04617B">
                    <a:shade val="90000"/>
                  </a:srgbClr>
                </a:solidFill>
              </a:rPr>
              <a:pPr/>
              <a:t>11/15/2018</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6C3B02C6-FC9F-4F1C-BDA3-243488AE970A}"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3016102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D8DC16D-62D4-4749-85F1-9749B018DD13}" type="datetimeFigureOut">
              <a:rPr lang="en-US" smtClean="0">
                <a:solidFill>
                  <a:srgbClr val="04617B">
                    <a:shade val="90000"/>
                  </a:srgbClr>
                </a:solidFill>
              </a:rPr>
              <a:pPr/>
              <a:t>11/15/2018</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6C3B02C6-FC9F-4F1C-BDA3-243488AE970A}"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2817198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EA1738B5-B9C2-4BDB-8DA7-235C4241E1B1}" type="slidenum">
              <a:rPr lang="en-US" altLang="en-US"/>
              <a:pPr/>
              <a:t>‹#›</a:t>
            </a:fld>
            <a:endParaRPr lang="en-US" altLang="en-US" dirty="0"/>
          </a:p>
        </p:txBody>
      </p:sp>
    </p:spTree>
    <p:extLst>
      <p:ext uri="{BB962C8B-B14F-4D97-AF65-F5344CB8AC3E}">
        <p14:creationId xmlns:p14="http://schemas.microsoft.com/office/powerpoint/2010/main" val="32382803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p>
        </p:txBody>
      </p:sp>
      <p:sp>
        <p:nvSpPr>
          <p:cNvPr id="6" name="Footer Placeholder 5"/>
          <p:cNvSpPr>
            <a:spLocks noGrp="1"/>
          </p:cNvSpPr>
          <p:nvPr>
            <p:ph type="ftr" sz="quarter" idx="11"/>
          </p:nvPr>
        </p:nvSpPr>
        <p:spPr/>
        <p:txBody>
          <a:bodyPr/>
          <a:lstStyle>
            <a:lvl1pPr>
              <a:defRPr/>
            </a:lvl1pPr>
          </a:lstStyle>
          <a:p>
            <a:endParaRPr lang="en-US" altLang="en-US" dirty="0"/>
          </a:p>
        </p:txBody>
      </p:sp>
      <p:sp>
        <p:nvSpPr>
          <p:cNvPr id="7" name="Slide Number Placeholder 6"/>
          <p:cNvSpPr>
            <a:spLocks noGrp="1"/>
          </p:cNvSpPr>
          <p:nvPr>
            <p:ph type="sldNum" sz="quarter" idx="12"/>
          </p:nvPr>
        </p:nvSpPr>
        <p:spPr/>
        <p:txBody>
          <a:bodyPr/>
          <a:lstStyle>
            <a:lvl1pPr>
              <a:defRPr/>
            </a:lvl1pPr>
          </a:lstStyle>
          <a:p>
            <a:fld id="{364913F2-D283-46DC-93E1-664044971A73}" type="slidenum">
              <a:rPr lang="en-US" altLang="en-US"/>
              <a:pPr/>
              <a:t>‹#›</a:t>
            </a:fld>
            <a:endParaRPr lang="en-US" altLang="en-US" dirty="0"/>
          </a:p>
        </p:txBody>
      </p:sp>
    </p:spTree>
    <p:extLst>
      <p:ext uri="{BB962C8B-B14F-4D97-AF65-F5344CB8AC3E}">
        <p14:creationId xmlns:p14="http://schemas.microsoft.com/office/powerpoint/2010/main" val="3822711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5D07E2EB-9BE6-4295-8D65-F626A880B899}" type="slidenum">
              <a:rPr lang="en-US" altLang="en-US"/>
              <a:pPr/>
              <a:t>‹#›</a:t>
            </a:fld>
            <a:endParaRPr lang="en-US" altLang="en-US" dirty="0"/>
          </a:p>
        </p:txBody>
      </p:sp>
    </p:spTree>
    <p:extLst>
      <p:ext uri="{BB962C8B-B14F-4D97-AF65-F5344CB8AC3E}">
        <p14:creationId xmlns:p14="http://schemas.microsoft.com/office/powerpoint/2010/main" val="1723889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1E421CF1-16C7-417D-85C1-96BB938E57F1}" type="slidenum">
              <a:rPr lang="en-US" altLang="en-US"/>
              <a:pPr/>
              <a:t>‹#›</a:t>
            </a:fld>
            <a:endParaRPr lang="en-US" altLang="en-US" dirty="0"/>
          </a:p>
        </p:txBody>
      </p:sp>
    </p:spTree>
    <p:extLst>
      <p:ext uri="{BB962C8B-B14F-4D97-AF65-F5344CB8AC3E}">
        <p14:creationId xmlns:p14="http://schemas.microsoft.com/office/powerpoint/2010/main" val="1936911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FE129772-D2D5-45C3-976F-23F1DE1EAAB6}" type="slidenum">
              <a:rPr lang="en-US" altLang="en-US"/>
              <a:pPr/>
              <a:t>‹#›</a:t>
            </a:fld>
            <a:endParaRPr lang="en-US" altLang="en-US" dirty="0"/>
          </a:p>
        </p:txBody>
      </p:sp>
    </p:spTree>
    <p:extLst>
      <p:ext uri="{BB962C8B-B14F-4D97-AF65-F5344CB8AC3E}">
        <p14:creationId xmlns:p14="http://schemas.microsoft.com/office/powerpoint/2010/main" val="1221774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98239B4E-94C4-42DB-9FCF-B1424AB4F445}" type="slidenum">
              <a:rPr lang="en-US" altLang="en-US"/>
              <a:pPr/>
              <a:t>‹#›</a:t>
            </a:fld>
            <a:endParaRPr lang="en-US" altLang="en-US" dirty="0"/>
          </a:p>
        </p:txBody>
      </p:sp>
    </p:spTree>
    <p:extLst>
      <p:ext uri="{BB962C8B-B14F-4D97-AF65-F5344CB8AC3E}">
        <p14:creationId xmlns:p14="http://schemas.microsoft.com/office/powerpoint/2010/main" val="7784956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DBFD232F-B7D5-44C0-BE85-F886CC2E08F9}" type="slidenum">
              <a:rPr lang="en-US" altLang="en-US"/>
              <a:pPr/>
              <a:t>‹#›</a:t>
            </a:fld>
            <a:endParaRPr lang="en-US" altLang="en-US" dirty="0"/>
          </a:p>
        </p:txBody>
      </p:sp>
    </p:spTree>
    <p:extLst>
      <p:ext uri="{BB962C8B-B14F-4D97-AF65-F5344CB8AC3E}">
        <p14:creationId xmlns:p14="http://schemas.microsoft.com/office/powerpoint/2010/main" val="3002124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dirty="0"/>
          </a:p>
        </p:txBody>
      </p:sp>
      <p:sp>
        <p:nvSpPr>
          <p:cNvPr id="6" name="Footer Placeholder 5"/>
          <p:cNvSpPr>
            <a:spLocks noGrp="1"/>
          </p:cNvSpPr>
          <p:nvPr>
            <p:ph type="ftr" sz="quarter" idx="11"/>
          </p:nvPr>
        </p:nvSpPr>
        <p:spPr/>
        <p:txBody>
          <a:bodyPr/>
          <a:lstStyle>
            <a:lvl1pPr>
              <a:defRPr/>
            </a:lvl1pPr>
          </a:lstStyle>
          <a:p>
            <a:endParaRPr lang="en-US" altLang="en-US" dirty="0"/>
          </a:p>
        </p:txBody>
      </p:sp>
      <p:sp>
        <p:nvSpPr>
          <p:cNvPr id="7" name="Slide Number Placeholder 6"/>
          <p:cNvSpPr>
            <a:spLocks noGrp="1"/>
          </p:cNvSpPr>
          <p:nvPr>
            <p:ph type="sldNum" sz="quarter" idx="12"/>
          </p:nvPr>
        </p:nvSpPr>
        <p:spPr/>
        <p:txBody>
          <a:bodyPr/>
          <a:lstStyle>
            <a:lvl1pPr>
              <a:defRPr/>
            </a:lvl1pPr>
          </a:lstStyle>
          <a:p>
            <a:fld id="{5C5999F1-A08F-4178-9B52-ACC1F4DC1674}" type="slidenum">
              <a:rPr lang="en-US" altLang="en-US"/>
              <a:pPr/>
              <a:t>‹#›</a:t>
            </a:fld>
            <a:endParaRPr lang="en-US" altLang="en-US" dirty="0"/>
          </a:p>
        </p:txBody>
      </p:sp>
    </p:spTree>
    <p:extLst>
      <p:ext uri="{BB962C8B-B14F-4D97-AF65-F5344CB8AC3E}">
        <p14:creationId xmlns:p14="http://schemas.microsoft.com/office/powerpoint/2010/main" val="225851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dirty="0"/>
          </a:p>
        </p:txBody>
      </p:sp>
      <p:sp>
        <p:nvSpPr>
          <p:cNvPr id="8" name="Footer Placeholder 7"/>
          <p:cNvSpPr>
            <a:spLocks noGrp="1"/>
          </p:cNvSpPr>
          <p:nvPr>
            <p:ph type="ftr" sz="quarter" idx="11"/>
          </p:nvPr>
        </p:nvSpPr>
        <p:spPr/>
        <p:txBody>
          <a:bodyPr/>
          <a:lstStyle>
            <a:lvl1pPr>
              <a:defRPr/>
            </a:lvl1pPr>
          </a:lstStyle>
          <a:p>
            <a:endParaRPr lang="en-US" altLang="en-US" dirty="0"/>
          </a:p>
        </p:txBody>
      </p:sp>
      <p:sp>
        <p:nvSpPr>
          <p:cNvPr id="9" name="Slide Number Placeholder 8"/>
          <p:cNvSpPr>
            <a:spLocks noGrp="1"/>
          </p:cNvSpPr>
          <p:nvPr>
            <p:ph type="sldNum" sz="quarter" idx="12"/>
          </p:nvPr>
        </p:nvSpPr>
        <p:spPr/>
        <p:txBody>
          <a:bodyPr/>
          <a:lstStyle>
            <a:lvl1pPr>
              <a:defRPr/>
            </a:lvl1pPr>
          </a:lstStyle>
          <a:p>
            <a:fld id="{6AF9EA5D-8250-4237-BEDE-F62D36069B67}" type="slidenum">
              <a:rPr lang="en-US" altLang="en-US"/>
              <a:pPr/>
              <a:t>‹#›</a:t>
            </a:fld>
            <a:endParaRPr lang="en-US" altLang="en-US" dirty="0"/>
          </a:p>
        </p:txBody>
      </p:sp>
    </p:spTree>
    <p:extLst>
      <p:ext uri="{BB962C8B-B14F-4D97-AF65-F5344CB8AC3E}">
        <p14:creationId xmlns:p14="http://schemas.microsoft.com/office/powerpoint/2010/main" val="40545340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dirty="0"/>
          </a:p>
        </p:txBody>
      </p:sp>
      <p:sp>
        <p:nvSpPr>
          <p:cNvPr id="4" name="Footer Placeholder 3"/>
          <p:cNvSpPr>
            <a:spLocks noGrp="1"/>
          </p:cNvSpPr>
          <p:nvPr>
            <p:ph type="ftr" sz="quarter" idx="11"/>
          </p:nvPr>
        </p:nvSpPr>
        <p:spPr/>
        <p:txBody>
          <a:bodyPr/>
          <a:lstStyle>
            <a:lvl1pPr>
              <a:defRPr/>
            </a:lvl1pPr>
          </a:lstStyle>
          <a:p>
            <a:endParaRPr lang="en-US" altLang="en-US" dirty="0"/>
          </a:p>
        </p:txBody>
      </p:sp>
      <p:sp>
        <p:nvSpPr>
          <p:cNvPr id="5" name="Slide Number Placeholder 4"/>
          <p:cNvSpPr>
            <a:spLocks noGrp="1"/>
          </p:cNvSpPr>
          <p:nvPr>
            <p:ph type="sldNum" sz="quarter" idx="12"/>
          </p:nvPr>
        </p:nvSpPr>
        <p:spPr/>
        <p:txBody>
          <a:bodyPr/>
          <a:lstStyle>
            <a:lvl1pPr>
              <a:defRPr/>
            </a:lvl1pPr>
          </a:lstStyle>
          <a:p>
            <a:fld id="{6754C319-9680-4BC6-8BF9-17A659879FFF}" type="slidenum">
              <a:rPr lang="en-US" altLang="en-US"/>
              <a:pPr/>
              <a:t>‹#›</a:t>
            </a:fld>
            <a:endParaRPr lang="en-US" altLang="en-US" dirty="0"/>
          </a:p>
        </p:txBody>
      </p:sp>
    </p:spTree>
    <p:extLst>
      <p:ext uri="{BB962C8B-B14F-4D97-AF65-F5344CB8AC3E}">
        <p14:creationId xmlns:p14="http://schemas.microsoft.com/office/powerpoint/2010/main" val="4150133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dirty="0"/>
          </a:p>
        </p:txBody>
      </p:sp>
      <p:sp>
        <p:nvSpPr>
          <p:cNvPr id="3" name="Footer Placeholder 2"/>
          <p:cNvSpPr>
            <a:spLocks noGrp="1"/>
          </p:cNvSpPr>
          <p:nvPr>
            <p:ph type="ftr" sz="quarter" idx="11"/>
          </p:nvPr>
        </p:nvSpPr>
        <p:spPr/>
        <p:txBody>
          <a:bodyPr/>
          <a:lstStyle>
            <a:lvl1pPr>
              <a:defRPr/>
            </a:lvl1pPr>
          </a:lstStyle>
          <a:p>
            <a:endParaRPr lang="en-US" altLang="en-US" dirty="0"/>
          </a:p>
        </p:txBody>
      </p:sp>
      <p:sp>
        <p:nvSpPr>
          <p:cNvPr id="4" name="Slide Number Placeholder 3"/>
          <p:cNvSpPr>
            <a:spLocks noGrp="1"/>
          </p:cNvSpPr>
          <p:nvPr>
            <p:ph type="sldNum" sz="quarter" idx="12"/>
          </p:nvPr>
        </p:nvSpPr>
        <p:spPr/>
        <p:txBody>
          <a:bodyPr/>
          <a:lstStyle>
            <a:lvl1pPr>
              <a:defRPr/>
            </a:lvl1pPr>
          </a:lstStyle>
          <a:p>
            <a:fld id="{A85660B1-E831-46FA-B1F3-73F08A372133}" type="slidenum">
              <a:rPr lang="en-US" altLang="en-US"/>
              <a:pPr/>
              <a:t>‹#›</a:t>
            </a:fld>
            <a:endParaRPr lang="en-US" altLang="en-US" dirty="0"/>
          </a:p>
        </p:txBody>
      </p:sp>
    </p:spTree>
    <p:extLst>
      <p:ext uri="{BB962C8B-B14F-4D97-AF65-F5344CB8AC3E}">
        <p14:creationId xmlns:p14="http://schemas.microsoft.com/office/powerpoint/2010/main" val="4007434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2B47D642-1B96-4B33-BEEC-420C6CB40237}" type="slidenum">
              <a:rPr lang="en-US" altLang="en-US"/>
              <a:pPr/>
              <a:t>‹#›</a:t>
            </a:fld>
            <a:endParaRPr lang="en-US" altLang="en-US" dirty="0"/>
          </a:p>
        </p:txBody>
      </p:sp>
    </p:spTree>
    <p:extLst>
      <p:ext uri="{BB962C8B-B14F-4D97-AF65-F5344CB8AC3E}">
        <p14:creationId xmlns:p14="http://schemas.microsoft.com/office/powerpoint/2010/main" val="39934451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p>
        </p:txBody>
      </p:sp>
      <p:sp>
        <p:nvSpPr>
          <p:cNvPr id="6" name="Footer Placeholder 5"/>
          <p:cNvSpPr>
            <a:spLocks noGrp="1"/>
          </p:cNvSpPr>
          <p:nvPr>
            <p:ph type="ftr" sz="quarter" idx="11"/>
          </p:nvPr>
        </p:nvSpPr>
        <p:spPr/>
        <p:txBody>
          <a:bodyPr/>
          <a:lstStyle>
            <a:lvl1pPr>
              <a:defRPr/>
            </a:lvl1pPr>
          </a:lstStyle>
          <a:p>
            <a:endParaRPr lang="en-US" altLang="en-US" dirty="0"/>
          </a:p>
        </p:txBody>
      </p:sp>
      <p:sp>
        <p:nvSpPr>
          <p:cNvPr id="7" name="Slide Number Placeholder 6"/>
          <p:cNvSpPr>
            <a:spLocks noGrp="1"/>
          </p:cNvSpPr>
          <p:nvPr>
            <p:ph type="sldNum" sz="quarter" idx="12"/>
          </p:nvPr>
        </p:nvSpPr>
        <p:spPr/>
        <p:txBody>
          <a:bodyPr/>
          <a:lstStyle>
            <a:lvl1pPr>
              <a:defRPr/>
            </a:lvl1pPr>
          </a:lstStyle>
          <a:p>
            <a:fld id="{6940969E-430C-41B3-8A5F-60F66567B641}" type="slidenum">
              <a:rPr lang="en-US" altLang="en-US"/>
              <a:pPr/>
              <a:t>‹#›</a:t>
            </a:fld>
            <a:endParaRPr lang="en-US" altLang="en-US" dirty="0"/>
          </a:p>
        </p:txBody>
      </p:sp>
    </p:spTree>
    <p:extLst>
      <p:ext uri="{BB962C8B-B14F-4D97-AF65-F5344CB8AC3E}">
        <p14:creationId xmlns:p14="http://schemas.microsoft.com/office/powerpoint/2010/main" val="3351684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p>
        </p:txBody>
      </p:sp>
      <p:sp>
        <p:nvSpPr>
          <p:cNvPr id="6" name="Footer Placeholder 5"/>
          <p:cNvSpPr>
            <a:spLocks noGrp="1"/>
          </p:cNvSpPr>
          <p:nvPr>
            <p:ph type="ftr" sz="quarter" idx="11"/>
          </p:nvPr>
        </p:nvSpPr>
        <p:spPr/>
        <p:txBody>
          <a:bodyPr/>
          <a:lstStyle>
            <a:lvl1pPr>
              <a:defRPr/>
            </a:lvl1pPr>
          </a:lstStyle>
          <a:p>
            <a:endParaRPr lang="en-US" altLang="en-US" dirty="0"/>
          </a:p>
        </p:txBody>
      </p:sp>
      <p:sp>
        <p:nvSpPr>
          <p:cNvPr id="7" name="Slide Number Placeholder 6"/>
          <p:cNvSpPr>
            <a:spLocks noGrp="1"/>
          </p:cNvSpPr>
          <p:nvPr>
            <p:ph type="sldNum" sz="quarter" idx="12"/>
          </p:nvPr>
        </p:nvSpPr>
        <p:spPr/>
        <p:txBody>
          <a:bodyPr/>
          <a:lstStyle>
            <a:lvl1pPr>
              <a:defRPr/>
            </a:lvl1pPr>
          </a:lstStyle>
          <a:p>
            <a:fld id="{B6612952-E25F-41F7-9CEE-54016E8F831E}" type="slidenum">
              <a:rPr lang="en-US" altLang="en-US"/>
              <a:pPr/>
              <a:t>‹#›</a:t>
            </a:fld>
            <a:endParaRPr lang="en-US" altLang="en-US" dirty="0"/>
          </a:p>
        </p:txBody>
      </p:sp>
    </p:spTree>
    <p:extLst>
      <p:ext uri="{BB962C8B-B14F-4D97-AF65-F5344CB8AC3E}">
        <p14:creationId xmlns:p14="http://schemas.microsoft.com/office/powerpoint/2010/main" val="34375940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89C3C578-3420-47F7-91B1-C18430850D2F}" type="slidenum">
              <a:rPr lang="en-US" altLang="en-US"/>
              <a:pPr/>
              <a:t>‹#›</a:t>
            </a:fld>
            <a:endParaRPr lang="en-US" altLang="en-US" dirty="0"/>
          </a:p>
        </p:txBody>
      </p:sp>
    </p:spTree>
    <p:extLst>
      <p:ext uri="{BB962C8B-B14F-4D97-AF65-F5344CB8AC3E}">
        <p14:creationId xmlns:p14="http://schemas.microsoft.com/office/powerpoint/2010/main" val="4124689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8801C4B4-D090-49EE-89C9-393C7927D363}" type="slidenum">
              <a:rPr lang="en-US" altLang="en-US"/>
              <a:pPr/>
              <a:t>‹#›</a:t>
            </a:fld>
            <a:endParaRPr lang="en-US" altLang="en-US" dirty="0"/>
          </a:p>
        </p:txBody>
      </p:sp>
    </p:spTree>
    <p:extLst>
      <p:ext uri="{BB962C8B-B14F-4D97-AF65-F5344CB8AC3E}">
        <p14:creationId xmlns:p14="http://schemas.microsoft.com/office/powerpoint/2010/main" val="17851349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dirty="0" smtClean="0">
                <a:solidFill>
                  <a:srgbClr val="000000"/>
                </a:solidFill>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dirty="0" smtClean="0">
                <a:solidFill>
                  <a:srgbClr val="000000"/>
                </a:solidFill>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dirty="0" smtClean="0">
                  <a:solidFill>
                    <a:srgbClr val="000000"/>
                  </a:solidFill>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dirty="0" smtClean="0">
                  <a:solidFill>
                    <a:srgbClr val="000000"/>
                  </a:solidFill>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dirty="0" smtClean="0">
                  <a:solidFill>
                    <a:srgbClr val="000000"/>
                  </a:solidFill>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dirty="0" smtClean="0">
                  <a:solidFill>
                    <a:srgbClr val="000000"/>
                  </a:solidFill>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dirty="0" smtClean="0">
                  <a:solidFill>
                    <a:srgbClr val="000000"/>
                  </a:solidFill>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dirty="0" smtClean="0">
                  <a:solidFill>
                    <a:srgbClr val="000000"/>
                  </a:solidFill>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dirty="0" smtClean="0">
                  <a:solidFill>
                    <a:srgbClr val="000000"/>
                  </a:solidFill>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dirty="0" smtClean="0">
                  <a:solidFill>
                    <a:srgbClr val="000000"/>
                  </a:solidFill>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dirty="0" smtClean="0">
                  <a:solidFill>
                    <a:srgbClr val="000000"/>
                  </a:solidFill>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dirty="0" smtClean="0">
                  <a:solidFill>
                    <a:srgbClr val="000000"/>
                  </a:solidFill>
                </a:endParaRPr>
              </a:p>
            </p:txBody>
          </p:sp>
        </p:grpSp>
      </p:grpSp>
      <p:sp>
        <p:nvSpPr>
          <p:cNvPr id="186387"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pPr lvl="0"/>
            <a:r>
              <a:rPr lang="en-US" altLang="en-US" noProof="0" smtClean="0"/>
              <a:t>Click to edit Master title style</a:t>
            </a:r>
          </a:p>
        </p:txBody>
      </p:sp>
      <p:sp>
        <p:nvSpPr>
          <p:cNvPr id="186388"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pPr lvl="0"/>
            <a:r>
              <a:rPr lang="en-US" altLang="en-US" noProof="0" smtClean="0"/>
              <a:t>Click to edit Master subtitle style</a:t>
            </a:r>
          </a:p>
        </p:txBody>
      </p:sp>
      <p:sp>
        <p:nvSpPr>
          <p:cNvPr id="18" name="Rectangle 16"/>
          <p:cNvSpPr>
            <a:spLocks noGrp="1" noChangeArrowheads="1"/>
          </p:cNvSpPr>
          <p:nvPr>
            <p:ph type="dt" sz="half" idx="10"/>
          </p:nvPr>
        </p:nvSpPr>
        <p:spPr>
          <a:xfrm>
            <a:off x="457200" y="6248400"/>
            <a:ext cx="2133600" cy="457200"/>
          </a:xfrm>
        </p:spPr>
        <p:txBody>
          <a:bodyPr/>
          <a:lstStyle>
            <a:lvl1pPr>
              <a:defRPr/>
            </a:lvl1pPr>
          </a:lstStyle>
          <a:p>
            <a:pPr>
              <a:defRPr/>
            </a:pPr>
            <a:endParaRPr lang="en-US" altLang="en-US" dirty="0">
              <a:solidFill>
                <a:srgbClr val="000000"/>
              </a:solidFill>
            </a:endParaRPr>
          </a:p>
        </p:txBody>
      </p:sp>
      <p:sp>
        <p:nvSpPr>
          <p:cNvPr id="19" name="Rectangle 17"/>
          <p:cNvSpPr>
            <a:spLocks noGrp="1" noChangeArrowheads="1"/>
          </p:cNvSpPr>
          <p:nvPr>
            <p:ph type="ftr" sz="quarter" idx="11"/>
          </p:nvPr>
        </p:nvSpPr>
        <p:spPr/>
        <p:txBody>
          <a:bodyPr/>
          <a:lstStyle>
            <a:lvl1pPr>
              <a:defRPr/>
            </a:lvl1pPr>
          </a:lstStyle>
          <a:p>
            <a:pPr>
              <a:defRPr/>
            </a:pPr>
            <a:endParaRPr lang="en-US" altLang="en-US" dirty="0">
              <a:solidFill>
                <a:srgbClr val="000000"/>
              </a:solidFill>
            </a:endParaRPr>
          </a:p>
        </p:txBody>
      </p:sp>
      <p:sp>
        <p:nvSpPr>
          <p:cNvPr id="20" name="Rectangle 18"/>
          <p:cNvSpPr>
            <a:spLocks noGrp="1" noChangeArrowheads="1"/>
          </p:cNvSpPr>
          <p:nvPr>
            <p:ph type="sldNum" sz="quarter" idx="12"/>
          </p:nvPr>
        </p:nvSpPr>
        <p:spPr/>
        <p:txBody>
          <a:bodyPr/>
          <a:lstStyle>
            <a:lvl1pPr>
              <a:defRPr/>
            </a:lvl1pPr>
          </a:lstStyle>
          <a:p>
            <a:pPr>
              <a:defRPr/>
            </a:pPr>
            <a:fld id="{D52B73A5-23C4-4DEB-A39B-292B08E19E57}"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433467819"/>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en-US" dirty="0">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ABA0EE4-0A16-4ADC-92FA-ED5412E12302}" type="slidenum">
              <a:rPr lang="en-US" altLang="en-US">
                <a:solidFill>
                  <a:srgbClr val="000000"/>
                </a:solidFill>
              </a:rPr>
              <a:pPr>
                <a:defRPr/>
              </a:pPr>
              <a:t>‹#›</a:t>
            </a:fld>
            <a:endParaRPr lang="en-US" altLang="en-US" dirty="0">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en-US" dirty="0">
              <a:solidFill>
                <a:srgbClr val="000000"/>
              </a:solidFill>
            </a:endParaRPr>
          </a:p>
        </p:txBody>
      </p:sp>
    </p:spTree>
    <p:extLst>
      <p:ext uri="{BB962C8B-B14F-4D97-AF65-F5344CB8AC3E}">
        <p14:creationId xmlns:p14="http://schemas.microsoft.com/office/powerpoint/2010/main" val="192156647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en-US" dirty="0">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173520D8-598C-4168-8AE9-413BAC338F53}" type="slidenum">
              <a:rPr lang="en-US" altLang="en-US">
                <a:solidFill>
                  <a:srgbClr val="000000"/>
                </a:solidFill>
              </a:rPr>
              <a:pPr>
                <a:defRPr/>
              </a:pPr>
              <a:t>‹#›</a:t>
            </a:fld>
            <a:endParaRPr lang="en-US" altLang="en-US" dirty="0">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en-US" dirty="0">
              <a:solidFill>
                <a:srgbClr val="000000"/>
              </a:solidFill>
            </a:endParaRPr>
          </a:p>
        </p:txBody>
      </p:sp>
    </p:spTree>
    <p:extLst>
      <p:ext uri="{BB962C8B-B14F-4D97-AF65-F5344CB8AC3E}">
        <p14:creationId xmlns:p14="http://schemas.microsoft.com/office/powerpoint/2010/main" val="44663523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en-US" dirty="0">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A6E546E-3416-47A2-8677-270995FE863E}" type="slidenum">
              <a:rPr lang="en-US" altLang="en-US">
                <a:solidFill>
                  <a:srgbClr val="000000"/>
                </a:solidFill>
              </a:rPr>
              <a:pPr>
                <a:defRPr/>
              </a:pPr>
              <a:t>‹#›</a:t>
            </a:fld>
            <a:endParaRPr lang="en-US" altLang="en-US" dirty="0">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pPr>
              <a:defRPr/>
            </a:pPr>
            <a:endParaRPr lang="en-US" altLang="en-US" dirty="0">
              <a:solidFill>
                <a:srgbClr val="000000"/>
              </a:solidFill>
            </a:endParaRPr>
          </a:p>
        </p:txBody>
      </p:sp>
    </p:spTree>
    <p:extLst>
      <p:ext uri="{BB962C8B-B14F-4D97-AF65-F5344CB8AC3E}">
        <p14:creationId xmlns:p14="http://schemas.microsoft.com/office/powerpoint/2010/main" val="88747592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endParaRPr lang="en-US" altLang="en-US" dirty="0">
              <a:solidFill>
                <a:srgbClr val="000000"/>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62E39010-D450-48AC-A669-1B18DFB18717}" type="slidenum">
              <a:rPr lang="en-US" altLang="en-US">
                <a:solidFill>
                  <a:srgbClr val="000000"/>
                </a:solidFill>
              </a:rPr>
              <a:pPr>
                <a:defRPr/>
              </a:pPr>
              <a:t>‹#›</a:t>
            </a:fld>
            <a:endParaRPr lang="en-US" altLang="en-US" dirty="0">
              <a:solidFill>
                <a:srgbClr val="000000"/>
              </a:solidFill>
            </a:endParaRPr>
          </a:p>
        </p:txBody>
      </p:sp>
      <p:sp>
        <p:nvSpPr>
          <p:cNvPr id="9" name="Rectangle 16"/>
          <p:cNvSpPr>
            <a:spLocks noGrp="1" noChangeArrowheads="1"/>
          </p:cNvSpPr>
          <p:nvPr>
            <p:ph type="dt" sz="half" idx="12"/>
          </p:nvPr>
        </p:nvSpPr>
        <p:spPr>
          <a:ln/>
        </p:spPr>
        <p:txBody>
          <a:bodyPr/>
          <a:lstStyle>
            <a:lvl1pPr>
              <a:defRPr/>
            </a:lvl1pPr>
          </a:lstStyle>
          <a:p>
            <a:pPr>
              <a:defRPr/>
            </a:pPr>
            <a:endParaRPr lang="en-US" altLang="en-US" dirty="0">
              <a:solidFill>
                <a:srgbClr val="000000"/>
              </a:solidFill>
            </a:endParaRPr>
          </a:p>
        </p:txBody>
      </p:sp>
    </p:spTree>
    <p:extLst>
      <p:ext uri="{BB962C8B-B14F-4D97-AF65-F5344CB8AC3E}">
        <p14:creationId xmlns:p14="http://schemas.microsoft.com/office/powerpoint/2010/main" val="323655962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endParaRPr lang="en-US" altLang="en-US" dirty="0">
              <a:solidFill>
                <a:srgbClr val="000000"/>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82784DB-764A-48A3-BDF8-8B5A36D58650}" type="slidenum">
              <a:rPr lang="en-US" altLang="en-US">
                <a:solidFill>
                  <a:srgbClr val="000000"/>
                </a:solidFill>
              </a:rPr>
              <a:pPr>
                <a:defRPr/>
              </a:pPr>
              <a:t>‹#›</a:t>
            </a:fld>
            <a:endParaRPr lang="en-US" altLang="en-US" dirty="0">
              <a:solidFill>
                <a:srgbClr val="000000"/>
              </a:solidFill>
            </a:endParaRPr>
          </a:p>
        </p:txBody>
      </p:sp>
      <p:sp>
        <p:nvSpPr>
          <p:cNvPr id="5" name="Rectangle 16"/>
          <p:cNvSpPr>
            <a:spLocks noGrp="1" noChangeArrowheads="1"/>
          </p:cNvSpPr>
          <p:nvPr>
            <p:ph type="dt" sz="half" idx="12"/>
          </p:nvPr>
        </p:nvSpPr>
        <p:spPr>
          <a:ln/>
        </p:spPr>
        <p:txBody>
          <a:bodyPr/>
          <a:lstStyle>
            <a:lvl1pPr>
              <a:defRPr/>
            </a:lvl1pPr>
          </a:lstStyle>
          <a:p>
            <a:pPr>
              <a:defRPr/>
            </a:pPr>
            <a:endParaRPr lang="en-US" altLang="en-US" dirty="0">
              <a:solidFill>
                <a:srgbClr val="000000"/>
              </a:solidFill>
            </a:endParaRPr>
          </a:p>
        </p:txBody>
      </p:sp>
    </p:spTree>
    <p:extLst>
      <p:ext uri="{BB962C8B-B14F-4D97-AF65-F5344CB8AC3E}">
        <p14:creationId xmlns:p14="http://schemas.microsoft.com/office/powerpoint/2010/main" val="258789277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dirty="0"/>
          </a:p>
        </p:txBody>
      </p:sp>
      <p:sp>
        <p:nvSpPr>
          <p:cNvPr id="6" name="Footer Placeholder 5"/>
          <p:cNvSpPr>
            <a:spLocks noGrp="1"/>
          </p:cNvSpPr>
          <p:nvPr>
            <p:ph type="ftr" sz="quarter" idx="11"/>
          </p:nvPr>
        </p:nvSpPr>
        <p:spPr/>
        <p:txBody>
          <a:bodyPr/>
          <a:lstStyle>
            <a:lvl1pPr>
              <a:defRPr/>
            </a:lvl1pPr>
          </a:lstStyle>
          <a:p>
            <a:endParaRPr lang="en-US" altLang="en-US" dirty="0"/>
          </a:p>
        </p:txBody>
      </p:sp>
      <p:sp>
        <p:nvSpPr>
          <p:cNvPr id="7" name="Slide Number Placeholder 6"/>
          <p:cNvSpPr>
            <a:spLocks noGrp="1"/>
          </p:cNvSpPr>
          <p:nvPr>
            <p:ph type="sldNum" sz="quarter" idx="12"/>
          </p:nvPr>
        </p:nvSpPr>
        <p:spPr/>
        <p:txBody>
          <a:bodyPr/>
          <a:lstStyle>
            <a:lvl1pPr>
              <a:defRPr/>
            </a:lvl1pPr>
          </a:lstStyle>
          <a:p>
            <a:fld id="{02057470-B4DE-4F7B-AD5B-80FA8C87E818}" type="slidenum">
              <a:rPr lang="en-US" altLang="en-US"/>
              <a:pPr/>
              <a:t>‹#›</a:t>
            </a:fld>
            <a:endParaRPr lang="en-US" altLang="en-US" dirty="0"/>
          </a:p>
        </p:txBody>
      </p:sp>
    </p:spTree>
    <p:extLst>
      <p:ext uri="{BB962C8B-B14F-4D97-AF65-F5344CB8AC3E}">
        <p14:creationId xmlns:p14="http://schemas.microsoft.com/office/powerpoint/2010/main" val="13163892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ltLang="en-US" dirty="0">
              <a:solidFill>
                <a:srgbClr val="000000"/>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1B5AF6DB-9902-4BF6-9CC0-B218C080F936}" type="slidenum">
              <a:rPr lang="en-US" altLang="en-US">
                <a:solidFill>
                  <a:srgbClr val="000000"/>
                </a:solidFill>
              </a:rPr>
              <a:pPr>
                <a:defRPr/>
              </a:pPr>
              <a:t>‹#›</a:t>
            </a:fld>
            <a:endParaRPr lang="en-US" altLang="en-US" dirty="0">
              <a:solidFill>
                <a:srgbClr val="000000"/>
              </a:solidFill>
            </a:endParaRPr>
          </a:p>
        </p:txBody>
      </p:sp>
      <p:sp>
        <p:nvSpPr>
          <p:cNvPr id="4" name="Rectangle 16"/>
          <p:cNvSpPr>
            <a:spLocks noGrp="1" noChangeArrowheads="1"/>
          </p:cNvSpPr>
          <p:nvPr>
            <p:ph type="dt" sz="half" idx="12"/>
          </p:nvPr>
        </p:nvSpPr>
        <p:spPr>
          <a:ln/>
        </p:spPr>
        <p:txBody>
          <a:bodyPr/>
          <a:lstStyle>
            <a:lvl1pPr>
              <a:defRPr/>
            </a:lvl1pPr>
          </a:lstStyle>
          <a:p>
            <a:pPr>
              <a:defRPr/>
            </a:pPr>
            <a:endParaRPr lang="en-US" altLang="en-US" dirty="0">
              <a:solidFill>
                <a:srgbClr val="000000"/>
              </a:solidFill>
            </a:endParaRPr>
          </a:p>
        </p:txBody>
      </p:sp>
    </p:spTree>
    <p:extLst>
      <p:ext uri="{BB962C8B-B14F-4D97-AF65-F5344CB8AC3E}">
        <p14:creationId xmlns:p14="http://schemas.microsoft.com/office/powerpoint/2010/main" val="47216444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en-US" dirty="0">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E722661-F4C9-4735-A144-8356ABA060E1}" type="slidenum">
              <a:rPr lang="en-US" altLang="en-US">
                <a:solidFill>
                  <a:srgbClr val="000000"/>
                </a:solidFill>
              </a:rPr>
              <a:pPr>
                <a:defRPr/>
              </a:pPr>
              <a:t>‹#›</a:t>
            </a:fld>
            <a:endParaRPr lang="en-US" altLang="en-US" dirty="0">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pPr>
              <a:defRPr/>
            </a:pPr>
            <a:endParaRPr lang="en-US" altLang="en-US" dirty="0">
              <a:solidFill>
                <a:srgbClr val="000000"/>
              </a:solidFill>
            </a:endParaRPr>
          </a:p>
        </p:txBody>
      </p:sp>
    </p:spTree>
    <p:extLst>
      <p:ext uri="{BB962C8B-B14F-4D97-AF65-F5344CB8AC3E}">
        <p14:creationId xmlns:p14="http://schemas.microsoft.com/office/powerpoint/2010/main" val="103905304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en-US" dirty="0">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147AE44-6ABE-4067-92EE-5EBC24C8DB45}" type="slidenum">
              <a:rPr lang="en-US" altLang="en-US">
                <a:solidFill>
                  <a:srgbClr val="000000"/>
                </a:solidFill>
              </a:rPr>
              <a:pPr>
                <a:defRPr/>
              </a:pPr>
              <a:t>‹#›</a:t>
            </a:fld>
            <a:endParaRPr lang="en-US" altLang="en-US" dirty="0">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pPr>
              <a:defRPr/>
            </a:pPr>
            <a:endParaRPr lang="en-US" altLang="en-US" dirty="0">
              <a:solidFill>
                <a:srgbClr val="000000"/>
              </a:solidFill>
            </a:endParaRPr>
          </a:p>
        </p:txBody>
      </p:sp>
    </p:spTree>
    <p:extLst>
      <p:ext uri="{BB962C8B-B14F-4D97-AF65-F5344CB8AC3E}">
        <p14:creationId xmlns:p14="http://schemas.microsoft.com/office/powerpoint/2010/main" val="249730462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en-US" dirty="0">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45EB4D6-FDEA-47FB-BEA6-C45BEDDA6263}" type="slidenum">
              <a:rPr lang="en-US" altLang="en-US">
                <a:solidFill>
                  <a:srgbClr val="000000"/>
                </a:solidFill>
              </a:rPr>
              <a:pPr>
                <a:defRPr/>
              </a:pPr>
              <a:t>‹#›</a:t>
            </a:fld>
            <a:endParaRPr lang="en-US" altLang="en-US" dirty="0">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en-US" dirty="0">
              <a:solidFill>
                <a:srgbClr val="000000"/>
              </a:solidFill>
            </a:endParaRPr>
          </a:p>
        </p:txBody>
      </p:sp>
    </p:spTree>
    <p:extLst>
      <p:ext uri="{BB962C8B-B14F-4D97-AF65-F5344CB8AC3E}">
        <p14:creationId xmlns:p14="http://schemas.microsoft.com/office/powerpoint/2010/main" val="166268090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en-US" dirty="0">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5CFBA28-9B7D-4063-BEB1-0403A61B07C6}" type="slidenum">
              <a:rPr lang="en-US" altLang="en-US">
                <a:solidFill>
                  <a:srgbClr val="000000"/>
                </a:solidFill>
              </a:rPr>
              <a:pPr>
                <a:defRPr/>
              </a:pPr>
              <a:t>‹#›</a:t>
            </a:fld>
            <a:endParaRPr lang="en-US" altLang="en-US" dirty="0">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en-US" dirty="0">
              <a:solidFill>
                <a:srgbClr val="000000"/>
              </a:solidFill>
            </a:endParaRPr>
          </a:p>
        </p:txBody>
      </p:sp>
    </p:spTree>
    <p:extLst>
      <p:ext uri="{BB962C8B-B14F-4D97-AF65-F5344CB8AC3E}">
        <p14:creationId xmlns:p14="http://schemas.microsoft.com/office/powerpoint/2010/main" val="60448841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0"/>
            <a:ext cx="9144000" cy="533400"/>
          </a:xfrm>
          <a:prstGeom prst="rect">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32368780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30044" y="274638"/>
            <a:ext cx="7543792"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1350818" y="1600200"/>
            <a:ext cx="7523018"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0"/>
            <a:ext cx="1295400" cy="6858000"/>
          </a:xfrm>
          <a:prstGeom prst="rect">
            <a:avLst/>
          </a:prstGeom>
          <a:gradFill flip="none" rotWithShape="1">
            <a:gsLst>
              <a:gs pos="0">
                <a:srgbClr val="7D866B"/>
              </a:gs>
              <a:gs pos="50000">
                <a:srgbClr val="B5C29B"/>
              </a:gs>
              <a:gs pos="100000">
                <a:schemeClr val="accent3">
                  <a:lumMod val="40000"/>
                  <a:lumOff val="6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400" dirty="0">
              <a:solidFill>
                <a:srgbClr val="9BBB59">
                  <a:lumMod val="75000"/>
                </a:srgbClr>
              </a:solidFill>
              <a:latin typeface="Lucida Calligraphy" pitchFamily="66" charset="0"/>
            </a:endParaRPr>
          </a:p>
        </p:txBody>
      </p:sp>
      <p:cxnSp>
        <p:nvCxnSpPr>
          <p:cNvPr id="8" name="Straight Connector 7"/>
          <p:cNvCxnSpPr/>
          <p:nvPr userDrawn="1"/>
        </p:nvCxnSpPr>
        <p:spPr>
          <a:xfrm>
            <a:off x="1371600" y="1143000"/>
            <a:ext cx="7772400" cy="2715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116598"/>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0"/>
            <a:ext cx="9144000" cy="533400"/>
          </a:xfrm>
          <a:prstGeom prst="rect">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15438491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70841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9957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dirty="0"/>
          </a:p>
        </p:txBody>
      </p:sp>
      <p:sp>
        <p:nvSpPr>
          <p:cNvPr id="8" name="Footer Placeholder 7"/>
          <p:cNvSpPr>
            <a:spLocks noGrp="1"/>
          </p:cNvSpPr>
          <p:nvPr>
            <p:ph type="ftr" sz="quarter" idx="11"/>
          </p:nvPr>
        </p:nvSpPr>
        <p:spPr/>
        <p:txBody>
          <a:bodyPr/>
          <a:lstStyle>
            <a:lvl1pPr>
              <a:defRPr/>
            </a:lvl1pPr>
          </a:lstStyle>
          <a:p>
            <a:endParaRPr lang="en-US" altLang="en-US" dirty="0"/>
          </a:p>
        </p:txBody>
      </p:sp>
      <p:sp>
        <p:nvSpPr>
          <p:cNvPr id="9" name="Slide Number Placeholder 8"/>
          <p:cNvSpPr>
            <a:spLocks noGrp="1"/>
          </p:cNvSpPr>
          <p:nvPr>
            <p:ph type="sldNum" sz="quarter" idx="12"/>
          </p:nvPr>
        </p:nvSpPr>
        <p:spPr/>
        <p:txBody>
          <a:bodyPr/>
          <a:lstStyle>
            <a:lvl1pPr>
              <a:defRPr/>
            </a:lvl1pPr>
          </a:lstStyle>
          <a:p>
            <a:fld id="{8B0EA925-7E87-4551-8926-5D6A24AB53C1}" type="slidenum">
              <a:rPr lang="en-US" altLang="en-US"/>
              <a:pPr/>
              <a:t>‹#›</a:t>
            </a:fld>
            <a:endParaRPr lang="en-US" altLang="en-US" dirty="0"/>
          </a:p>
        </p:txBody>
      </p:sp>
    </p:spTree>
    <p:extLst>
      <p:ext uri="{BB962C8B-B14F-4D97-AF65-F5344CB8AC3E}">
        <p14:creationId xmlns:p14="http://schemas.microsoft.com/office/powerpoint/2010/main" val="42891261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811217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1824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984146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230676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87762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956778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0"/>
            <a:ext cx="9144000" cy="533400"/>
          </a:xfrm>
          <a:prstGeom prst="rect">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33488569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30044" y="274638"/>
            <a:ext cx="7543792"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1350818" y="1600200"/>
            <a:ext cx="7523018"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0"/>
            <a:ext cx="1295400" cy="6858000"/>
          </a:xfrm>
          <a:prstGeom prst="rect">
            <a:avLst/>
          </a:prstGeom>
          <a:gradFill flip="none" rotWithShape="1">
            <a:gsLst>
              <a:gs pos="0">
                <a:srgbClr val="7D866B"/>
              </a:gs>
              <a:gs pos="50000">
                <a:srgbClr val="B5C29B"/>
              </a:gs>
              <a:gs pos="100000">
                <a:schemeClr val="accent3">
                  <a:lumMod val="40000"/>
                  <a:lumOff val="6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400" dirty="0">
              <a:solidFill>
                <a:srgbClr val="9BBB59">
                  <a:lumMod val="75000"/>
                </a:srgbClr>
              </a:solidFill>
              <a:latin typeface="Lucida Calligraphy" pitchFamily="66" charset="0"/>
            </a:endParaRPr>
          </a:p>
        </p:txBody>
      </p:sp>
      <p:cxnSp>
        <p:nvCxnSpPr>
          <p:cNvPr id="8" name="Straight Connector 7"/>
          <p:cNvCxnSpPr/>
          <p:nvPr userDrawn="1"/>
        </p:nvCxnSpPr>
        <p:spPr>
          <a:xfrm>
            <a:off x="1371600" y="1143000"/>
            <a:ext cx="7772400" cy="2715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155418"/>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0"/>
            <a:ext cx="9144000" cy="533400"/>
          </a:xfrm>
          <a:prstGeom prst="rect">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20753447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0136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dirty="0"/>
          </a:p>
        </p:txBody>
      </p:sp>
      <p:sp>
        <p:nvSpPr>
          <p:cNvPr id="4" name="Footer Placeholder 3"/>
          <p:cNvSpPr>
            <a:spLocks noGrp="1"/>
          </p:cNvSpPr>
          <p:nvPr>
            <p:ph type="ftr" sz="quarter" idx="11"/>
          </p:nvPr>
        </p:nvSpPr>
        <p:spPr/>
        <p:txBody>
          <a:bodyPr/>
          <a:lstStyle>
            <a:lvl1pPr>
              <a:defRPr/>
            </a:lvl1pPr>
          </a:lstStyle>
          <a:p>
            <a:endParaRPr lang="en-US" altLang="en-US" dirty="0"/>
          </a:p>
        </p:txBody>
      </p:sp>
      <p:sp>
        <p:nvSpPr>
          <p:cNvPr id="5" name="Slide Number Placeholder 4"/>
          <p:cNvSpPr>
            <a:spLocks noGrp="1"/>
          </p:cNvSpPr>
          <p:nvPr>
            <p:ph type="sldNum" sz="quarter" idx="12"/>
          </p:nvPr>
        </p:nvSpPr>
        <p:spPr/>
        <p:txBody>
          <a:bodyPr/>
          <a:lstStyle>
            <a:lvl1pPr>
              <a:defRPr/>
            </a:lvl1pPr>
          </a:lstStyle>
          <a:p>
            <a:fld id="{EAFCB663-AB00-4451-8E78-AB543724075E}" type="slidenum">
              <a:rPr lang="en-US" altLang="en-US"/>
              <a:pPr/>
              <a:t>‹#›</a:t>
            </a:fld>
            <a:endParaRPr lang="en-US" altLang="en-US" dirty="0"/>
          </a:p>
        </p:txBody>
      </p:sp>
    </p:spTree>
    <p:extLst>
      <p:ext uri="{BB962C8B-B14F-4D97-AF65-F5344CB8AC3E}">
        <p14:creationId xmlns:p14="http://schemas.microsoft.com/office/powerpoint/2010/main" val="30169645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711194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61432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79326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739994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72985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695342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106250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0"/>
            <a:ext cx="9144000" cy="533400"/>
          </a:xfrm>
          <a:prstGeom prst="rect">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25485178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30044" y="274638"/>
            <a:ext cx="7543792"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1350818" y="1600200"/>
            <a:ext cx="7523018"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0"/>
            <a:ext cx="1295400" cy="6858000"/>
          </a:xfrm>
          <a:prstGeom prst="rect">
            <a:avLst/>
          </a:prstGeom>
          <a:gradFill flip="none" rotWithShape="1">
            <a:gsLst>
              <a:gs pos="0">
                <a:srgbClr val="7D866B"/>
              </a:gs>
              <a:gs pos="50000">
                <a:srgbClr val="B5C29B"/>
              </a:gs>
              <a:gs pos="100000">
                <a:schemeClr val="accent3">
                  <a:lumMod val="40000"/>
                  <a:lumOff val="6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400" dirty="0">
              <a:solidFill>
                <a:srgbClr val="9BBB59">
                  <a:lumMod val="75000"/>
                </a:srgbClr>
              </a:solidFill>
              <a:latin typeface="Lucida Calligraphy" pitchFamily="66" charset="0"/>
            </a:endParaRPr>
          </a:p>
        </p:txBody>
      </p:sp>
      <p:cxnSp>
        <p:nvCxnSpPr>
          <p:cNvPr id="8" name="Straight Connector 7"/>
          <p:cNvCxnSpPr/>
          <p:nvPr userDrawn="1"/>
        </p:nvCxnSpPr>
        <p:spPr>
          <a:xfrm>
            <a:off x="1371600" y="1143000"/>
            <a:ext cx="7772400" cy="2715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338605"/>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0"/>
            <a:ext cx="9144000" cy="533400"/>
          </a:xfrm>
          <a:prstGeom prst="rect">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327448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dirty="0"/>
          </a:p>
        </p:txBody>
      </p:sp>
      <p:sp>
        <p:nvSpPr>
          <p:cNvPr id="3" name="Footer Placeholder 2"/>
          <p:cNvSpPr>
            <a:spLocks noGrp="1"/>
          </p:cNvSpPr>
          <p:nvPr>
            <p:ph type="ftr" sz="quarter" idx="11"/>
          </p:nvPr>
        </p:nvSpPr>
        <p:spPr/>
        <p:txBody>
          <a:bodyPr/>
          <a:lstStyle>
            <a:lvl1pPr>
              <a:defRPr/>
            </a:lvl1pPr>
          </a:lstStyle>
          <a:p>
            <a:endParaRPr lang="en-US" altLang="en-US" dirty="0"/>
          </a:p>
        </p:txBody>
      </p:sp>
      <p:sp>
        <p:nvSpPr>
          <p:cNvPr id="4" name="Slide Number Placeholder 3"/>
          <p:cNvSpPr>
            <a:spLocks noGrp="1"/>
          </p:cNvSpPr>
          <p:nvPr>
            <p:ph type="sldNum" sz="quarter" idx="12"/>
          </p:nvPr>
        </p:nvSpPr>
        <p:spPr/>
        <p:txBody>
          <a:bodyPr/>
          <a:lstStyle>
            <a:lvl1pPr>
              <a:defRPr/>
            </a:lvl1pPr>
          </a:lstStyle>
          <a:p>
            <a:fld id="{B790E183-237F-4956-AEAA-87FFC7D587E4}" type="slidenum">
              <a:rPr lang="en-US" altLang="en-US"/>
              <a:pPr/>
              <a:t>‹#›</a:t>
            </a:fld>
            <a:endParaRPr lang="en-US" altLang="en-US" dirty="0"/>
          </a:p>
        </p:txBody>
      </p:sp>
    </p:spTree>
    <p:extLst>
      <p:ext uri="{BB962C8B-B14F-4D97-AF65-F5344CB8AC3E}">
        <p14:creationId xmlns:p14="http://schemas.microsoft.com/office/powerpoint/2010/main" val="5597653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38985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67317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101918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08382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659020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46182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667549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997721-9369-44E8-9D8B-9E8C1F33BD1F}" type="datetimeFigureOut">
              <a:rPr lang="en-US" smtClean="0">
                <a:solidFill>
                  <a:prstClr val="black">
                    <a:tint val="75000"/>
                  </a:prstClr>
                </a:solidFill>
              </a:rPr>
              <a:pPr/>
              <a:t>11/15/2018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3682D1-7665-4946-8132-9FCAC67E97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52541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2C74F-942C-4F58-8F54-492C2B0D407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866591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8451AC-2B0B-456B-A101-3191582F9B6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95972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p>
        </p:txBody>
      </p:sp>
      <p:sp>
        <p:nvSpPr>
          <p:cNvPr id="6" name="Footer Placeholder 5"/>
          <p:cNvSpPr>
            <a:spLocks noGrp="1"/>
          </p:cNvSpPr>
          <p:nvPr>
            <p:ph type="ftr" sz="quarter" idx="11"/>
          </p:nvPr>
        </p:nvSpPr>
        <p:spPr/>
        <p:txBody>
          <a:bodyPr/>
          <a:lstStyle>
            <a:lvl1pPr>
              <a:defRPr/>
            </a:lvl1pPr>
          </a:lstStyle>
          <a:p>
            <a:endParaRPr lang="en-US" altLang="en-US" dirty="0"/>
          </a:p>
        </p:txBody>
      </p:sp>
      <p:sp>
        <p:nvSpPr>
          <p:cNvPr id="7" name="Slide Number Placeholder 6"/>
          <p:cNvSpPr>
            <a:spLocks noGrp="1"/>
          </p:cNvSpPr>
          <p:nvPr>
            <p:ph type="sldNum" sz="quarter" idx="12"/>
          </p:nvPr>
        </p:nvSpPr>
        <p:spPr/>
        <p:txBody>
          <a:bodyPr/>
          <a:lstStyle>
            <a:lvl1pPr>
              <a:defRPr/>
            </a:lvl1pPr>
          </a:lstStyle>
          <a:p>
            <a:fld id="{8DF06499-59D5-4774-A521-E30E72A1D789}" type="slidenum">
              <a:rPr lang="en-US" altLang="en-US"/>
              <a:pPr/>
              <a:t>‹#›</a:t>
            </a:fld>
            <a:endParaRPr lang="en-US" altLang="en-US" dirty="0"/>
          </a:p>
        </p:txBody>
      </p:sp>
    </p:spTree>
    <p:extLst>
      <p:ext uri="{BB962C8B-B14F-4D97-AF65-F5344CB8AC3E}">
        <p14:creationId xmlns:p14="http://schemas.microsoft.com/office/powerpoint/2010/main" val="26779562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93F08B1-199B-4F58-8D74-7062C8CA8798}"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454509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568C43F-5839-4755-BEEE-2BF4CC3AE49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713518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E8F0EE2-2C56-465E-8BE1-78E352CD7C7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867566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BCAB13C-D18B-47C8-918A-8319F053762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956511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99A68BA-041B-4065-B7AA-0BB4D366B00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98182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92434A4-4990-4985-8A20-9FD7E437358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297516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4609A9D-CCDD-499C-8942-3B711BA74B7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254058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CF1F0EF-FF0F-4A7F-996F-4044167F841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70430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8DF52A3-C8FE-4696-9435-FAC50674520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217272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5B4B1CB-D344-4675-82B9-7E4EA2F398E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12057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p>
        </p:txBody>
      </p:sp>
      <p:sp>
        <p:nvSpPr>
          <p:cNvPr id="6" name="Footer Placeholder 5"/>
          <p:cNvSpPr>
            <a:spLocks noGrp="1"/>
          </p:cNvSpPr>
          <p:nvPr>
            <p:ph type="ftr" sz="quarter" idx="11"/>
          </p:nvPr>
        </p:nvSpPr>
        <p:spPr/>
        <p:txBody>
          <a:bodyPr/>
          <a:lstStyle>
            <a:lvl1pPr>
              <a:defRPr/>
            </a:lvl1pPr>
          </a:lstStyle>
          <a:p>
            <a:endParaRPr lang="en-US" altLang="en-US" dirty="0"/>
          </a:p>
        </p:txBody>
      </p:sp>
      <p:sp>
        <p:nvSpPr>
          <p:cNvPr id="7" name="Slide Number Placeholder 6"/>
          <p:cNvSpPr>
            <a:spLocks noGrp="1"/>
          </p:cNvSpPr>
          <p:nvPr>
            <p:ph type="sldNum" sz="quarter" idx="12"/>
          </p:nvPr>
        </p:nvSpPr>
        <p:spPr/>
        <p:txBody>
          <a:bodyPr/>
          <a:lstStyle>
            <a:lvl1pPr>
              <a:defRPr/>
            </a:lvl1pPr>
          </a:lstStyle>
          <a:p>
            <a:fld id="{F4DDD949-4DD6-4BBA-B488-5CB71DBB3FF7}" type="slidenum">
              <a:rPr lang="en-US" altLang="en-US"/>
              <a:pPr/>
              <a:t>‹#›</a:t>
            </a:fld>
            <a:endParaRPr lang="en-US" altLang="en-US" dirty="0"/>
          </a:p>
        </p:txBody>
      </p:sp>
    </p:spTree>
    <p:extLst>
      <p:ext uri="{BB962C8B-B14F-4D97-AF65-F5344CB8AC3E}">
        <p14:creationId xmlns:p14="http://schemas.microsoft.com/office/powerpoint/2010/main" val="25037967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3622FE1-3872-44D9-8B5F-0A28703E0C8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489806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4F02149-52C1-4D9D-8BFB-406DA03F0E9F}"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497356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D9E93D5-B786-4166-AB2E-CBEC02EF87F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966550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05A765B-53F5-4C9B-9177-220C80B0A333}"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588565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8F3F5AE-77DF-431A-829F-342BA19CAAE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836964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A308A5A-5AAD-44D6-8678-65149D7CD32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426303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B684630-B8E8-4E4B-9360-9AEFD1BD92F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60409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05B6F41-AC2D-476A-A275-BDE59A36D3A3}"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875560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B200915-7943-45DB-97A3-9C6C20C189F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707507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81BAA64-1B5E-4A07-B0E3-A33484629232}"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39880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12B15E1-262A-43B8-A224-DB263240DD1C}"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3E0E0BD-BCB1-45A7-914F-3C16FE4413A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28335899"/>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3E0E0BD-BCB1-45A7-914F-3C16FE4413A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71397395"/>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endParaRPr lang="en-US" dirty="0">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endParaRPr lang="en-US" dirty="0">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fld id="{D9CBA36E-83C7-4E65-A5EA-889F31ABAC1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40013454"/>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BE5682FA-FC04-41B5-A29B-E52BE4F9C08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3519652"/>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E997721-9369-44E8-9D8B-9E8C1F33BD1F}" type="datetimeFigureOut">
              <a:rPr lang="en-US" smtClean="0">
                <a:solidFill>
                  <a:prstClr val="black">
                    <a:tint val="75000"/>
                  </a:prstClr>
                </a:solidFill>
                <a:latin typeface="Calibri"/>
              </a:rPr>
              <a:pPr fontAlgn="auto">
                <a:spcBef>
                  <a:spcPts val="0"/>
                </a:spcBef>
                <a:spcAft>
                  <a:spcPts val="0"/>
                </a:spcAft>
              </a:pPr>
              <a:t>11/15/2018</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03682D1-7665-4946-8132-9FCAC67E9769}"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
        <p:nvSpPr>
          <p:cNvPr id="9" name="TextBox 8"/>
          <p:cNvSpPr txBox="1"/>
          <p:nvPr/>
        </p:nvSpPr>
        <p:spPr>
          <a:xfrm>
            <a:off x="0" y="6656832"/>
            <a:ext cx="9144000" cy="201168"/>
          </a:xfrm>
          <a:prstGeom prst="rect">
            <a:avLst/>
          </a:prstGeom>
          <a:solidFill>
            <a:schemeClr val="tx2"/>
          </a:solidFill>
        </p:spPr>
        <p:txBody>
          <a:bodyPr wrap="square" rtlCol="0">
            <a:spAutoFit/>
          </a:bodyPr>
          <a:lstStyle/>
          <a:p>
            <a:pPr algn="ctr" fontAlgn="auto">
              <a:spcBef>
                <a:spcPts val="0"/>
              </a:spcBef>
              <a:spcAft>
                <a:spcPts val="0"/>
              </a:spcAft>
            </a:pPr>
            <a:r>
              <a:rPr lang="en-US" sz="1000" dirty="0">
                <a:solidFill>
                  <a:prstClr val="white"/>
                </a:solidFill>
                <a:latin typeface="Californian FB" pitchFamily="18" charset="0"/>
              </a:rPr>
              <a:t>METROPOLITAN SEWER DISTRICT OF GREATER CINCINNATI</a:t>
            </a:r>
          </a:p>
        </p:txBody>
      </p:sp>
    </p:spTree>
    <p:extLst>
      <p:ext uri="{BB962C8B-B14F-4D97-AF65-F5344CB8AC3E}">
        <p14:creationId xmlns:p14="http://schemas.microsoft.com/office/powerpoint/2010/main" val="1632549024"/>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xStyles>
    <p:titleStyle>
      <a:lvl1pPr algn="l" defTabSz="914400" rtl="0" eaLnBrk="1" latinLnBrk="0" hangingPunct="1">
        <a:spcBef>
          <a:spcPct val="0"/>
        </a:spcBef>
        <a:buNone/>
        <a:defRPr sz="3600" kern="120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E997721-9369-44E8-9D8B-9E8C1F33BD1F}" type="datetimeFigureOut">
              <a:rPr lang="en-US" smtClean="0">
                <a:solidFill>
                  <a:prstClr val="black">
                    <a:tint val="75000"/>
                  </a:prstClr>
                </a:solidFill>
                <a:latin typeface="Calibri"/>
              </a:rPr>
              <a:pPr fontAlgn="auto">
                <a:spcBef>
                  <a:spcPts val="0"/>
                </a:spcBef>
                <a:spcAft>
                  <a:spcPts val="0"/>
                </a:spcAft>
              </a:pPr>
              <a:t>11/15/2018</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03682D1-7665-4946-8132-9FCAC67E9769}"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
        <p:nvSpPr>
          <p:cNvPr id="9" name="TextBox 8"/>
          <p:cNvSpPr txBox="1"/>
          <p:nvPr/>
        </p:nvSpPr>
        <p:spPr>
          <a:xfrm>
            <a:off x="0" y="6656832"/>
            <a:ext cx="9144000" cy="201168"/>
          </a:xfrm>
          <a:prstGeom prst="rect">
            <a:avLst/>
          </a:prstGeom>
          <a:solidFill>
            <a:schemeClr val="tx2"/>
          </a:solidFill>
        </p:spPr>
        <p:txBody>
          <a:bodyPr wrap="square" rtlCol="0">
            <a:spAutoFit/>
          </a:bodyPr>
          <a:lstStyle/>
          <a:p>
            <a:pPr algn="ctr" fontAlgn="auto">
              <a:spcBef>
                <a:spcPts val="0"/>
              </a:spcBef>
              <a:spcAft>
                <a:spcPts val="0"/>
              </a:spcAft>
            </a:pPr>
            <a:r>
              <a:rPr lang="en-US" sz="1000" dirty="0">
                <a:solidFill>
                  <a:prstClr val="white"/>
                </a:solidFill>
                <a:latin typeface="Californian FB" pitchFamily="18" charset="0"/>
              </a:rPr>
              <a:t>METROPOLITAN SEWER DISTRICT OF GREATER CINCINNATI</a:t>
            </a:r>
          </a:p>
        </p:txBody>
      </p:sp>
    </p:spTree>
    <p:extLst>
      <p:ext uri="{BB962C8B-B14F-4D97-AF65-F5344CB8AC3E}">
        <p14:creationId xmlns:p14="http://schemas.microsoft.com/office/powerpoint/2010/main" val="1957791943"/>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txStyles>
    <p:titleStyle>
      <a:lvl1pPr algn="l" defTabSz="914400" rtl="0" eaLnBrk="1" latinLnBrk="0" hangingPunct="1">
        <a:spcBef>
          <a:spcPct val="0"/>
        </a:spcBef>
        <a:buNone/>
        <a:defRPr sz="3600" kern="120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dirty="0">
              <a:solidFill>
                <a:srgbClr val="000000"/>
              </a:solidFill>
              <a:latin typeface="Times New Roman" panose="02020603050405020304"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en-US" dirty="0">
              <a:solidFill>
                <a:srgbClr val="000000"/>
              </a:solidFill>
              <a:latin typeface="Times New Roman" panose="02020603050405020304"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fld id="{A02109A2-832E-4B13-83B8-D2996168F64D}" type="slidenum">
              <a:rPr lang="en-US" altLang="en-US" smtClean="0">
                <a:solidFill>
                  <a:srgbClr val="000000"/>
                </a:solidFill>
                <a:latin typeface="Times New Roman" panose="02020603050405020304" pitchFamily="18" charset="0"/>
              </a:rPr>
              <a:pPr eaLnBrk="0" hangingPunct="0"/>
              <a:t>‹#›</a:t>
            </a:fld>
            <a:endParaRPr lang="en-US" altLang="en-US" dirty="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750839467"/>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E997721-9369-44E8-9D8B-9E8C1F33BD1F}" type="datetimeFigureOut">
              <a:rPr lang="en-US" smtClean="0">
                <a:solidFill>
                  <a:prstClr val="black">
                    <a:tint val="75000"/>
                  </a:prstClr>
                </a:solidFill>
                <a:latin typeface="Calibri"/>
              </a:rPr>
              <a:pPr fontAlgn="auto">
                <a:spcBef>
                  <a:spcPts val="0"/>
                </a:spcBef>
                <a:spcAft>
                  <a:spcPts val="0"/>
                </a:spcAft>
              </a:pPr>
              <a:t>11/15/2018</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03682D1-7665-4946-8132-9FCAC67E9769}"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
        <p:nvSpPr>
          <p:cNvPr id="9" name="TextBox 8"/>
          <p:cNvSpPr txBox="1"/>
          <p:nvPr/>
        </p:nvSpPr>
        <p:spPr>
          <a:xfrm>
            <a:off x="0" y="6656832"/>
            <a:ext cx="9144000" cy="201168"/>
          </a:xfrm>
          <a:prstGeom prst="rect">
            <a:avLst/>
          </a:prstGeom>
          <a:solidFill>
            <a:schemeClr val="tx2"/>
          </a:solidFill>
        </p:spPr>
        <p:txBody>
          <a:bodyPr wrap="square" rtlCol="0">
            <a:spAutoFit/>
          </a:bodyPr>
          <a:lstStyle/>
          <a:p>
            <a:pPr algn="ctr" fontAlgn="auto">
              <a:spcBef>
                <a:spcPts val="0"/>
              </a:spcBef>
              <a:spcAft>
                <a:spcPts val="0"/>
              </a:spcAft>
            </a:pPr>
            <a:r>
              <a:rPr lang="en-US" sz="1000" dirty="0">
                <a:solidFill>
                  <a:prstClr val="white"/>
                </a:solidFill>
                <a:latin typeface="Californian FB" pitchFamily="18" charset="0"/>
              </a:rPr>
              <a:t>METROPOLITAN SEWER DISTRICT OF GREATER CINCINNATI</a:t>
            </a:r>
          </a:p>
        </p:txBody>
      </p:sp>
    </p:spTree>
    <p:extLst>
      <p:ext uri="{BB962C8B-B14F-4D97-AF65-F5344CB8AC3E}">
        <p14:creationId xmlns:p14="http://schemas.microsoft.com/office/powerpoint/2010/main" val="1785141937"/>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xStyles>
    <p:titleStyle>
      <a:lvl1pPr algn="l" defTabSz="914400" rtl="0" eaLnBrk="1" latinLnBrk="0" hangingPunct="1">
        <a:spcBef>
          <a:spcPct val="0"/>
        </a:spcBef>
        <a:buNone/>
        <a:defRPr sz="3600" kern="120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onstantia"/>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onstantia"/>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7D8DC16D-62D4-4749-85F1-9749B018DD13}" type="datetimeFigureOut">
              <a:rPr lang="en-US" smtClean="0">
                <a:solidFill>
                  <a:srgbClr val="04617B">
                    <a:shade val="90000"/>
                  </a:srgbClr>
                </a:solidFill>
                <a:latin typeface="Constantia"/>
              </a:rPr>
              <a:pPr fontAlgn="auto">
                <a:spcBef>
                  <a:spcPts val="0"/>
                </a:spcBef>
                <a:spcAft>
                  <a:spcPts val="0"/>
                </a:spcAft>
              </a:pPr>
              <a:t>11/15/2018</a:t>
            </a:fld>
            <a:endParaRPr lang="en-US" dirty="0">
              <a:solidFill>
                <a:srgbClr val="04617B">
                  <a:shade val="90000"/>
                </a:srgbClr>
              </a:solidFill>
              <a:latin typeface="Constantia"/>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dirty="0">
              <a:solidFill>
                <a:srgbClr val="04617B">
                  <a:shade val="90000"/>
                </a:srgbClr>
              </a:solidFill>
              <a:latin typeface="Constantia"/>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6C3B02C6-FC9F-4F1C-BDA3-243488AE970A}" type="slidenum">
              <a:rPr lang="en-US" smtClean="0">
                <a:solidFill>
                  <a:srgbClr val="04617B">
                    <a:shade val="90000"/>
                  </a:srgbClr>
                </a:solidFill>
                <a:latin typeface="Constantia"/>
              </a:rPr>
              <a:pPr fontAlgn="auto">
                <a:spcBef>
                  <a:spcPts val="0"/>
                </a:spcBef>
                <a:spcAft>
                  <a:spcPts val="0"/>
                </a:spcAft>
              </a:pPr>
              <a:t>‹#›</a:t>
            </a:fld>
            <a:endParaRPr lang="en-US" dirty="0">
              <a:solidFill>
                <a:srgbClr val="04617B">
                  <a:shade val="90000"/>
                </a:srgbClr>
              </a:solidFill>
              <a:latin typeface="Constantia"/>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onstantia"/>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onstantia"/>
              </a:endParaRPr>
            </a:p>
          </p:txBody>
        </p:sp>
      </p:grpSp>
    </p:spTree>
    <p:extLst>
      <p:ext uri="{BB962C8B-B14F-4D97-AF65-F5344CB8AC3E}">
        <p14:creationId xmlns:p14="http://schemas.microsoft.com/office/powerpoint/2010/main" val="2913465550"/>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0" scaled="1"/>
        </a:gra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1588"/>
            <a:ext cx="9132888" cy="6845300"/>
            <a:chOff x="0" y="1"/>
            <a:chExt cx="5753" cy="4312"/>
          </a:xfrm>
        </p:grpSpPr>
        <p:sp>
          <p:nvSpPr>
            <p:cNvPr id="10243" name="Freeform 3"/>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244"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
        <p:nvSpPr>
          <p:cNvPr id="10245" name="Rectangle 5"/>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10246" name="Rectangle 6"/>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defRPr sz="1400">
                <a:latin typeface="Times New Roman" pitchFamily="18" charset="0"/>
              </a:defRPr>
            </a:lvl1pPr>
          </a:lstStyle>
          <a:p>
            <a:endParaRPr lang="en-US" altLang="en-US" dirty="0"/>
          </a:p>
        </p:txBody>
      </p:sp>
      <p:sp>
        <p:nvSpPr>
          <p:cNvPr id="10247" name="Rectangle 7"/>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a:defRPr sz="1400">
                <a:latin typeface="Times New Roman" pitchFamily="18" charset="0"/>
              </a:defRPr>
            </a:lvl1pPr>
          </a:lstStyle>
          <a:p>
            <a:endParaRPr lang="en-US" altLang="en-US" dirty="0"/>
          </a:p>
        </p:txBody>
      </p:sp>
      <p:sp>
        <p:nvSpPr>
          <p:cNvPr id="10248" name="Rectangle 8"/>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a:defRPr sz="1400">
                <a:latin typeface="Times New Roman" pitchFamily="18" charset="0"/>
              </a:defRPr>
            </a:lvl1pPr>
          </a:lstStyle>
          <a:p>
            <a:fld id="{53DD5A62-94D1-4724-8970-95B2E34A7A75}" type="slidenum">
              <a:rPr lang="en-US" altLang="en-US"/>
              <a:pPr/>
              <a:t>‹#›</a:t>
            </a:fld>
            <a:endParaRPr lang="en-US" altLang="en-US" dirty="0"/>
          </a:p>
        </p:txBody>
      </p:sp>
      <p:sp>
        <p:nvSpPr>
          <p:cNvPr id="10249" name="Rectangle 9"/>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dk2" tx1="lt1" bg2="dk1" tx2="lt2" accent1="accent1" accent2="accent2" accent3="accent3" accent4="accent4" accent5="accent5" accent6="accent6" hlink="hlink" folHlink="folHlink"/>
  <p:sldLayoutIdLst>
    <p:sldLayoutId id="2147483650"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fontAlgn="base">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endParaRPr lang="en-US" altLang="en-US" dirty="0"/>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endParaRPr lang="en-US" altLang="en-US" dirty="0"/>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fld id="{4CCF85DE-B4C2-42EB-B6EE-D0203F3DEDF1}"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n-lt"/>
              </a:defRPr>
            </a:lvl1pPr>
          </a:lstStyle>
          <a:p>
            <a:pPr>
              <a:defRPr/>
            </a:pPr>
            <a:endParaRPr lang="en-US" altLang="en-US" dirty="0">
              <a:solidFill>
                <a:srgbClr val="000000"/>
              </a:solidFill>
            </a:endParaRPr>
          </a:p>
        </p:txBody>
      </p:sp>
      <p:sp>
        <p:nvSpPr>
          <p:cNvPr id="185347" name="Rectangle 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Black" pitchFamily="34" charset="0"/>
              </a:defRPr>
            </a:lvl1pPr>
          </a:lstStyle>
          <a:p>
            <a:pPr>
              <a:defRPr/>
            </a:pPr>
            <a:fld id="{B98E44AD-924C-4819-B098-998A97433BBB}" type="slidenum">
              <a:rPr lang="en-US" altLang="en-US">
                <a:solidFill>
                  <a:srgbClr val="000000"/>
                </a:solidFill>
              </a:rPr>
              <a:pPr>
                <a:defRPr/>
              </a:pPr>
              <a:t>‹#›</a:t>
            </a:fld>
            <a:endParaRPr lang="en-US" altLang="en-US" dirty="0">
              <a:solidFill>
                <a:srgbClr val="000000"/>
              </a:solidFill>
            </a:endParaRPr>
          </a:p>
        </p:txBody>
      </p:sp>
      <p:grpSp>
        <p:nvGrpSpPr>
          <p:cNvPr id="2052" name="Group 4"/>
          <p:cNvGrpSpPr>
            <a:grpSpLocks/>
          </p:cNvGrpSpPr>
          <p:nvPr/>
        </p:nvGrpSpPr>
        <p:grpSpPr bwMode="auto">
          <a:xfrm>
            <a:off x="0" y="0"/>
            <a:ext cx="9144000" cy="546100"/>
            <a:chOff x="0" y="0"/>
            <a:chExt cx="5760" cy="344"/>
          </a:xfrm>
        </p:grpSpPr>
        <p:sp>
          <p:nvSpPr>
            <p:cNvPr id="2056"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dirty="0" smtClean="0">
                <a:solidFill>
                  <a:srgbClr val="000000"/>
                </a:solidFill>
              </a:endParaRPr>
            </a:p>
          </p:txBody>
        </p:sp>
        <p:sp>
          <p:nvSpPr>
            <p:cNvPr id="2057"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dirty="0" smtClean="0">
                <a:solidFill>
                  <a:srgbClr val="000000"/>
                </a:solidFill>
              </a:endParaRPr>
            </a:p>
          </p:txBody>
        </p:sp>
        <p:sp>
          <p:nvSpPr>
            <p:cNvPr id="2058"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sz="1800" dirty="0" smtClean="0">
                <a:solidFill>
                  <a:srgbClr val="666699"/>
                </a:solidFill>
                <a:latin typeface="Arial" charset="0"/>
              </a:endParaRPr>
            </a:p>
          </p:txBody>
        </p:sp>
        <p:sp>
          <p:nvSpPr>
            <p:cNvPr id="2059"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sz="1800" dirty="0" smtClean="0">
                <a:solidFill>
                  <a:srgbClr val="666699"/>
                </a:solidFill>
                <a:latin typeface="Arial" charset="0"/>
              </a:endParaRPr>
            </a:p>
          </p:txBody>
        </p:sp>
        <p:sp>
          <p:nvSpPr>
            <p:cNvPr id="2060"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sz="1800" dirty="0" smtClean="0">
                <a:solidFill>
                  <a:srgbClr val="9999CC"/>
                </a:solidFill>
                <a:latin typeface="Arial" charset="0"/>
              </a:endParaRPr>
            </a:p>
          </p:txBody>
        </p:sp>
        <p:sp>
          <p:nvSpPr>
            <p:cNvPr id="2061"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sz="1800" dirty="0" smtClean="0">
                <a:solidFill>
                  <a:srgbClr val="666699"/>
                </a:solidFill>
                <a:latin typeface="Arial" charset="0"/>
              </a:endParaRPr>
            </a:p>
          </p:txBody>
        </p:sp>
        <p:sp>
          <p:nvSpPr>
            <p:cNvPr id="2062"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dirty="0" smtClean="0">
                <a:solidFill>
                  <a:srgbClr val="000000"/>
                </a:solidFill>
              </a:endParaRPr>
            </a:p>
          </p:txBody>
        </p:sp>
        <p:sp>
          <p:nvSpPr>
            <p:cNvPr id="2063"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sz="1800" dirty="0" smtClean="0">
                <a:solidFill>
                  <a:srgbClr val="9999CC"/>
                </a:solidFill>
                <a:latin typeface="Arial" charset="0"/>
              </a:endParaRPr>
            </a:p>
          </p:txBody>
        </p:sp>
        <p:sp>
          <p:nvSpPr>
            <p:cNvPr id="2064"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sz="1800" dirty="0" smtClean="0">
                <a:solidFill>
                  <a:srgbClr val="9999CC"/>
                </a:solidFill>
                <a:latin typeface="Arial" charset="0"/>
              </a:endParaRPr>
            </a:p>
          </p:txBody>
        </p:sp>
      </p:grpSp>
      <p:sp>
        <p:nvSpPr>
          <p:cNvPr id="2053" name="Rectangle 14"/>
          <p:cNvSpPr>
            <a:spLocks noGrp="1" noChangeArrowheads="1"/>
          </p:cNvSpPr>
          <p:nvPr>
            <p:ph type="title"/>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4" name="Rectangle 15"/>
          <p:cNvSpPr>
            <a:spLocks noGrp="1" noChangeArrowheads="1"/>
          </p:cNvSpPr>
          <p:nvPr>
            <p:ph type="body" idx="1"/>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85360" name="Rectangle 1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n-lt"/>
              </a:defRPr>
            </a:lvl1pPr>
          </a:lstStyle>
          <a:p>
            <a:pPr>
              <a:defRPr/>
            </a:pPr>
            <a:endParaRPr lang="en-US" altLang="en-US" dirty="0">
              <a:solidFill>
                <a:srgbClr val="000000"/>
              </a:solidFill>
            </a:endParaRPr>
          </a:p>
        </p:txBody>
      </p:sp>
    </p:spTree>
    <p:extLst>
      <p:ext uri="{BB962C8B-B14F-4D97-AF65-F5344CB8AC3E}">
        <p14:creationId xmlns:p14="http://schemas.microsoft.com/office/powerpoint/2010/main" val="176761603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fade/>
  </p:transition>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E997721-9369-44E8-9D8B-9E8C1F33BD1F}" type="datetimeFigureOut">
              <a:rPr lang="en-US" smtClean="0">
                <a:solidFill>
                  <a:prstClr val="black">
                    <a:tint val="75000"/>
                  </a:prstClr>
                </a:solidFill>
                <a:latin typeface="Calibri"/>
              </a:rPr>
              <a:pPr fontAlgn="auto">
                <a:spcBef>
                  <a:spcPts val="0"/>
                </a:spcBef>
                <a:spcAft>
                  <a:spcPts val="0"/>
                </a:spcAft>
              </a:pPr>
              <a:t>11/15/2018</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03682D1-7665-4946-8132-9FCAC67E9769}"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
        <p:nvSpPr>
          <p:cNvPr id="9" name="TextBox 8"/>
          <p:cNvSpPr txBox="1"/>
          <p:nvPr/>
        </p:nvSpPr>
        <p:spPr>
          <a:xfrm>
            <a:off x="0" y="6656832"/>
            <a:ext cx="9144000" cy="201168"/>
          </a:xfrm>
          <a:prstGeom prst="rect">
            <a:avLst/>
          </a:prstGeom>
          <a:solidFill>
            <a:schemeClr val="tx2"/>
          </a:solidFill>
        </p:spPr>
        <p:txBody>
          <a:bodyPr wrap="square" rtlCol="0">
            <a:spAutoFit/>
          </a:bodyPr>
          <a:lstStyle/>
          <a:p>
            <a:pPr algn="ctr" fontAlgn="auto">
              <a:spcBef>
                <a:spcPts val="0"/>
              </a:spcBef>
              <a:spcAft>
                <a:spcPts val="0"/>
              </a:spcAft>
            </a:pPr>
            <a:r>
              <a:rPr lang="en-US" sz="1000" dirty="0" smtClean="0">
                <a:solidFill>
                  <a:prstClr val="white"/>
                </a:solidFill>
                <a:latin typeface="Californian FB" pitchFamily="18" charset="0"/>
              </a:rPr>
              <a:t>METROPOLITAN SEWER DISTRICT OF GREATER CINCINNATI</a:t>
            </a:r>
            <a:endParaRPr lang="en-US" sz="1000" dirty="0">
              <a:solidFill>
                <a:prstClr val="white"/>
              </a:solidFill>
              <a:latin typeface="Californian FB" pitchFamily="18" charset="0"/>
            </a:endParaRPr>
          </a:p>
        </p:txBody>
      </p:sp>
    </p:spTree>
    <p:extLst>
      <p:ext uri="{BB962C8B-B14F-4D97-AF65-F5344CB8AC3E}">
        <p14:creationId xmlns:p14="http://schemas.microsoft.com/office/powerpoint/2010/main" val="355897655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spcBef>
          <a:spcPct val="0"/>
        </a:spcBef>
        <a:buNone/>
        <a:defRPr sz="3600" kern="120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E997721-9369-44E8-9D8B-9E8C1F33BD1F}" type="datetimeFigureOut">
              <a:rPr lang="en-US" smtClean="0">
                <a:solidFill>
                  <a:prstClr val="black">
                    <a:tint val="75000"/>
                  </a:prstClr>
                </a:solidFill>
                <a:latin typeface="Calibri"/>
              </a:rPr>
              <a:pPr fontAlgn="auto">
                <a:spcBef>
                  <a:spcPts val="0"/>
                </a:spcBef>
                <a:spcAft>
                  <a:spcPts val="0"/>
                </a:spcAft>
              </a:pPr>
              <a:t>11/15/2018</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03682D1-7665-4946-8132-9FCAC67E9769}"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
        <p:nvSpPr>
          <p:cNvPr id="9" name="TextBox 8"/>
          <p:cNvSpPr txBox="1"/>
          <p:nvPr/>
        </p:nvSpPr>
        <p:spPr>
          <a:xfrm>
            <a:off x="0" y="6656832"/>
            <a:ext cx="9144000" cy="201168"/>
          </a:xfrm>
          <a:prstGeom prst="rect">
            <a:avLst/>
          </a:prstGeom>
          <a:solidFill>
            <a:schemeClr val="tx2"/>
          </a:solidFill>
        </p:spPr>
        <p:txBody>
          <a:bodyPr wrap="square" rtlCol="0">
            <a:spAutoFit/>
          </a:bodyPr>
          <a:lstStyle/>
          <a:p>
            <a:pPr algn="ctr" fontAlgn="auto">
              <a:spcBef>
                <a:spcPts val="0"/>
              </a:spcBef>
              <a:spcAft>
                <a:spcPts val="0"/>
              </a:spcAft>
            </a:pPr>
            <a:r>
              <a:rPr lang="en-US" sz="1000" dirty="0" smtClean="0">
                <a:solidFill>
                  <a:prstClr val="white"/>
                </a:solidFill>
                <a:latin typeface="Californian FB" pitchFamily="18" charset="0"/>
              </a:rPr>
              <a:t>METROPOLITAN SEWER DISTRICT OF GREATER CINCINNATI</a:t>
            </a:r>
            <a:endParaRPr lang="en-US" sz="1000" dirty="0">
              <a:solidFill>
                <a:prstClr val="white"/>
              </a:solidFill>
              <a:latin typeface="Californian FB" pitchFamily="18" charset="0"/>
            </a:endParaRPr>
          </a:p>
        </p:txBody>
      </p:sp>
    </p:spTree>
    <p:extLst>
      <p:ext uri="{BB962C8B-B14F-4D97-AF65-F5344CB8AC3E}">
        <p14:creationId xmlns:p14="http://schemas.microsoft.com/office/powerpoint/2010/main" val="320183000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spcBef>
          <a:spcPct val="0"/>
        </a:spcBef>
        <a:buNone/>
        <a:defRPr sz="3600" kern="120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E997721-9369-44E8-9D8B-9E8C1F33BD1F}" type="datetimeFigureOut">
              <a:rPr lang="en-US" smtClean="0">
                <a:solidFill>
                  <a:prstClr val="black">
                    <a:tint val="75000"/>
                  </a:prstClr>
                </a:solidFill>
                <a:latin typeface="Calibri"/>
              </a:rPr>
              <a:pPr fontAlgn="auto">
                <a:spcBef>
                  <a:spcPts val="0"/>
                </a:spcBef>
                <a:spcAft>
                  <a:spcPts val="0"/>
                </a:spcAft>
              </a:pPr>
              <a:t>11/15/2018</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03682D1-7665-4946-8132-9FCAC67E9769}"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
        <p:nvSpPr>
          <p:cNvPr id="9" name="TextBox 8"/>
          <p:cNvSpPr txBox="1"/>
          <p:nvPr/>
        </p:nvSpPr>
        <p:spPr>
          <a:xfrm>
            <a:off x="0" y="6656832"/>
            <a:ext cx="9144000" cy="201168"/>
          </a:xfrm>
          <a:prstGeom prst="rect">
            <a:avLst/>
          </a:prstGeom>
          <a:solidFill>
            <a:schemeClr val="tx2"/>
          </a:solidFill>
        </p:spPr>
        <p:txBody>
          <a:bodyPr wrap="square" rtlCol="0">
            <a:spAutoFit/>
          </a:bodyPr>
          <a:lstStyle/>
          <a:p>
            <a:pPr algn="ctr" fontAlgn="auto">
              <a:spcBef>
                <a:spcPts val="0"/>
              </a:spcBef>
              <a:spcAft>
                <a:spcPts val="0"/>
              </a:spcAft>
            </a:pPr>
            <a:r>
              <a:rPr lang="en-US" sz="1000" dirty="0" smtClean="0">
                <a:solidFill>
                  <a:prstClr val="white"/>
                </a:solidFill>
                <a:latin typeface="Californian FB" pitchFamily="18" charset="0"/>
              </a:rPr>
              <a:t>METROPOLITAN SEWER DISTRICT OF GREATER CINCINNATI</a:t>
            </a:r>
            <a:endParaRPr lang="en-US" sz="1000" dirty="0">
              <a:solidFill>
                <a:prstClr val="white"/>
              </a:solidFill>
              <a:latin typeface="Californian FB" pitchFamily="18" charset="0"/>
            </a:endParaRPr>
          </a:p>
        </p:txBody>
      </p:sp>
    </p:spTree>
    <p:extLst>
      <p:ext uri="{BB962C8B-B14F-4D97-AF65-F5344CB8AC3E}">
        <p14:creationId xmlns:p14="http://schemas.microsoft.com/office/powerpoint/2010/main" val="7929864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spcBef>
          <a:spcPct val="0"/>
        </a:spcBef>
        <a:buNone/>
        <a:defRPr sz="3600" kern="120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endParaRPr lang="en-US" dirty="0">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endParaRPr lang="en-US" dirty="0">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fld id="{D9CBA36E-83C7-4E65-A5EA-889F31ABAC1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61554049"/>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22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22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dirty="0">
              <a:solidFill>
                <a:srgbClr val="000000"/>
              </a:solidFill>
            </a:endParaRPr>
          </a:p>
        </p:txBody>
      </p:sp>
      <p:sp>
        <p:nvSpPr>
          <p:cNvPr id="1822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dirty="0">
              <a:solidFill>
                <a:srgbClr val="000000"/>
              </a:solidFill>
            </a:endParaRPr>
          </a:p>
        </p:txBody>
      </p:sp>
      <p:sp>
        <p:nvSpPr>
          <p:cNvPr id="1822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860A8BEF-D784-4AB4-8F93-52558B5124D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82818761"/>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1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47.png"/><Relationship Id="rId3" Type="http://schemas.openxmlformats.org/officeDocument/2006/relationships/image" Target="../media/image24.png"/><Relationship Id="rId21" Type="http://schemas.openxmlformats.org/officeDocument/2006/relationships/image" Target="../media/image42.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46.png"/><Relationship Id="rId2" Type="http://schemas.openxmlformats.org/officeDocument/2006/relationships/notesSlide" Target="../notesSlides/notesSlide11.xml"/><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29.xml"/><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45.pn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44.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png"/><Relationship Id="rId27" Type="http://schemas.openxmlformats.org/officeDocument/2006/relationships/image" Target="../media/image48.png"/></Relationships>
</file>

<file path=ppt/slides/_rels/slide13.xml.rels><?xml version="1.0" encoding="UTF-8" standalone="yes"?>
<Relationships xmlns="http://schemas.openxmlformats.org/package/2006/relationships"><Relationship Id="rId13" Type="http://schemas.openxmlformats.org/officeDocument/2006/relationships/image" Target="../media/image59.png"/><Relationship Id="rId18" Type="http://schemas.openxmlformats.org/officeDocument/2006/relationships/image" Target="../media/image64.png"/><Relationship Id="rId26" Type="http://schemas.openxmlformats.org/officeDocument/2006/relationships/image" Target="../media/image72.png"/><Relationship Id="rId39" Type="http://schemas.openxmlformats.org/officeDocument/2006/relationships/image" Target="../media/image85.png"/><Relationship Id="rId21" Type="http://schemas.openxmlformats.org/officeDocument/2006/relationships/image" Target="../media/image67.png"/><Relationship Id="rId34" Type="http://schemas.openxmlformats.org/officeDocument/2006/relationships/image" Target="../media/image80.png"/><Relationship Id="rId42" Type="http://schemas.openxmlformats.org/officeDocument/2006/relationships/image" Target="../media/image88.png"/><Relationship Id="rId47" Type="http://schemas.openxmlformats.org/officeDocument/2006/relationships/image" Target="../media/image93.png"/><Relationship Id="rId50" Type="http://schemas.openxmlformats.org/officeDocument/2006/relationships/image" Target="../media/image96.png"/><Relationship Id="rId7" Type="http://schemas.openxmlformats.org/officeDocument/2006/relationships/image" Target="../media/image53.png"/><Relationship Id="rId2" Type="http://schemas.openxmlformats.org/officeDocument/2006/relationships/notesSlide" Target="../notesSlides/notesSlide12.xml"/><Relationship Id="rId16" Type="http://schemas.openxmlformats.org/officeDocument/2006/relationships/image" Target="../media/image62.png"/><Relationship Id="rId29" Type="http://schemas.openxmlformats.org/officeDocument/2006/relationships/image" Target="../media/image75.png"/><Relationship Id="rId11" Type="http://schemas.openxmlformats.org/officeDocument/2006/relationships/image" Target="../media/image57.png"/><Relationship Id="rId24" Type="http://schemas.openxmlformats.org/officeDocument/2006/relationships/image" Target="../media/image70.png"/><Relationship Id="rId32" Type="http://schemas.openxmlformats.org/officeDocument/2006/relationships/image" Target="../media/image78.png"/><Relationship Id="rId37" Type="http://schemas.openxmlformats.org/officeDocument/2006/relationships/image" Target="../media/image83.png"/><Relationship Id="rId40" Type="http://schemas.openxmlformats.org/officeDocument/2006/relationships/image" Target="../media/image86.png"/><Relationship Id="rId45" Type="http://schemas.openxmlformats.org/officeDocument/2006/relationships/image" Target="../media/image91.png"/><Relationship Id="rId53" Type="http://schemas.openxmlformats.org/officeDocument/2006/relationships/image" Target="../media/image99.png"/><Relationship Id="rId5" Type="http://schemas.openxmlformats.org/officeDocument/2006/relationships/image" Target="../media/image51.png"/><Relationship Id="rId10" Type="http://schemas.openxmlformats.org/officeDocument/2006/relationships/image" Target="../media/image56.png"/><Relationship Id="rId19" Type="http://schemas.openxmlformats.org/officeDocument/2006/relationships/image" Target="../media/image65.png"/><Relationship Id="rId31" Type="http://schemas.openxmlformats.org/officeDocument/2006/relationships/image" Target="../media/image77.png"/><Relationship Id="rId44" Type="http://schemas.openxmlformats.org/officeDocument/2006/relationships/image" Target="../media/image90.png"/><Relationship Id="rId52" Type="http://schemas.openxmlformats.org/officeDocument/2006/relationships/image" Target="../media/image98.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68.png"/><Relationship Id="rId27" Type="http://schemas.openxmlformats.org/officeDocument/2006/relationships/image" Target="../media/image73.png"/><Relationship Id="rId30" Type="http://schemas.openxmlformats.org/officeDocument/2006/relationships/image" Target="../media/image76.png"/><Relationship Id="rId35" Type="http://schemas.openxmlformats.org/officeDocument/2006/relationships/image" Target="../media/image81.png"/><Relationship Id="rId43" Type="http://schemas.openxmlformats.org/officeDocument/2006/relationships/image" Target="../media/image89.png"/><Relationship Id="rId48" Type="http://schemas.openxmlformats.org/officeDocument/2006/relationships/image" Target="../media/image94.png"/><Relationship Id="rId8" Type="http://schemas.openxmlformats.org/officeDocument/2006/relationships/image" Target="../media/image54.png"/><Relationship Id="rId51" Type="http://schemas.openxmlformats.org/officeDocument/2006/relationships/image" Target="../media/image97.png"/><Relationship Id="rId3" Type="http://schemas.openxmlformats.org/officeDocument/2006/relationships/image" Target="../media/image49.png"/><Relationship Id="rId12" Type="http://schemas.openxmlformats.org/officeDocument/2006/relationships/image" Target="../media/image58.png"/><Relationship Id="rId17" Type="http://schemas.openxmlformats.org/officeDocument/2006/relationships/image" Target="../media/image63.png"/><Relationship Id="rId25" Type="http://schemas.openxmlformats.org/officeDocument/2006/relationships/image" Target="../media/image71.png"/><Relationship Id="rId33" Type="http://schemas.openxmlformats.org/officeDocument/2006/relationships/image" Target="../media/image79.png"/><Relationship Id="rId38" Type="http://schemas.openxmlformats.org/officeDocument/2006/relationships/image" Target="../media/image84.png"/><Relationship Id="rId46" Type="http://schemas.openxmlformats.org/officeDocument/2006/relationships/image" Target="../media/image92.png"/><Relationship Id="rId20" Type="http://schemas.openxmlformats.org/officeDocument/2006/relationships/image" Target="../media/image66.png"/><Relationship Id="rId41" Type="http://schemas.openxmlformats.org/officeDocument/2006/relationships/image" Target="../media/image87.png"/><Relationship Id="rId54" Type="http://schemas.openxmlformats.org/officeDocument/2006/relationships/image" Target="../media/image100.png"/><Relationship Id="rId1" Type="http://schemas.openxmlformats.org/officeDocument/2006/relationships/slideLayout" Target="../slideLayouts/slideLayout29.xml"/><Relationship Id="rId6" Type="http://schemas.openxmlformats.org/officeDocument/2006/relationships/image" Target="../media/image52.png"/><Relationship Id="rId15" Type="http://schemas.openxmlformats.org/officeDocument/2006/relationships/image" Target="../media/image61.png"/><Relationship Id="rId23" Type="http://schemas.openxmlformats.org/officeDocument/2006/relationships/image" Target="../media/image69.png"/><Relationship Id="rId28" Type="http://schemas.openxmlformats.org/officeDocument/2006/relationships/image" Target="../media/image74.png"/><Relationship Id="rId36" Type="http://schemas.openxmlformats.org/officeDocument/2006/relationships/image" Target="../media/image82.png"/><Relationship Id="rId49" Type="http://schemas.openxmlformats.org/officeDocument/2006/relationships/image" Target="../media/image95.png"/></Relationships>
</file>

<file path=ppt/slides/_rels/slide1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8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8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13.xml"/><Relationship Id="rId1" Type="http://schemas.openxmlformats.org/officeDocument/2006/relationships/slideLayout" Target="../slideLayouts/slideLayout84.xml"/></Relationships>
</file>

<file path=ppt/slides/_rels/slide2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8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2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39.xml"/></Relationships>
</file>

<file path=ppt/slides/_rels/slide24.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139.xml"/></Relationships>
</file>

<file path=ppt/slides/_rels/slide25.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139.xml"/></Relationships>
</file>

<file path=ppt/slides/_rels/slide26.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139.xml"/></Relationships>
</file>

<file path=ppt/slides/_rels/slide27.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139.xml"/></Relationships>
</file>

<file path=ppt/slides/_rels/slide28.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14.xml"/><Relationship Id="rId1" Type="http://schemas.openxmlformats.org/officeDocument/2006/relationships/slideLayout" Target="../slideLayouts/slideLayout139.xml"/></Relationships>
</file>

<file path=ppt/slides/_rels/slide29.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13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5.xml"/></Relationships>
</file>

<file path=ppt/slides/_rels/slide3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39.xml"/><Relationship Id="rId5" Type="http://schemas.openxmlformats.org/officeDocument/2006/relationships/image" Target="../media/image118.jpeg"/><Relationship Id="rId4" Type="http://schemas.openxmlformats.org/officeDocument/2006/relationships/image" Target="../media/image117.jpeg"/></Relationships>
</file>

<file path=ppt/slides/_rels/slide31.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139.xml"/></Relationships>
</file>

<file path=ppt/slides/_rels/slide3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39.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9.xml"/><Relationship Id="rId1" Type="http://schemas.openxmlformats.org/officeDocument/2006/relationships/vmlDrawing" Target="../drawings/vmlDrawing2.vml"/><Relationship Id="rId5" Type="http://schemas.openxmlformats.org/officeDocument/2006/relationships/image" Target="../media/image121.emf"/><Relationship Id="rId4" Type="http://schemas.openxmlformats.org/officeDocument/2006/relationships/oleObject" Target="../embeddings/oleObject2.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8.xml"/><Relationship Id="rId1" Type="http://schemas.openxmlformats.org/officeDocument/2006/relationships/vmlDrawing" Target="../drawings/vmlDrawing3.vml"/><Relationship Id="rId5" Type="http://schemas.openxmlformats.org/officeDocument/2006/relationships/image" Target="../media/image122.emf"/><Relationship Id="rId4" Type="http://schemas.openxmlformats.org/officeDocument/2006/relationships/oleObject" Target="../embeddings/Microsoft_Word_97_-_2003_Document1.doc"/></Relationships>
</file>

<file path=ppt/slides/_rels/slide35.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17.xml"/><Relationship Id="rId1" Type="http://schemas.openxmlformats.org/officeDocument/2006/relationships/slideLayout" Target="../slideLayouts/slideLayout139.xml"/></Relationships>
</file>

<file path=ppt/slides/_rels/slide36.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139.xml"/></Relationships>
</file>

<file path=ppt/slides/_rels/slide37.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139.xml"/></Relationships>
</file>

<file path=ppt/slides/_rels/slide38.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139.xml"/></Relationships>
</file>

<file path=ppt/slides/_rels/slide3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notesSlide" Target="../notesSlides/notesSlide6.xml"/><Relationship Id="rId7"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0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9144000" cy="685800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429000"/>
              <a:ext cx="4572000" cy="3429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572000" cy="3429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0"/>
              <a:ext cx="4572000" cy="3429000"/>
            </a:xfrm>
            <a:prstGeom prst="rect">
              <a:avLst/>
            </a:prstGeom>
          </p:spPr>
        </p:pic>
        <p:sp>
          <p:nvSpPr>
            <p:cNvPr id="7" name="Rectangle 6"/>
            <p:cNvSpPr/>
            <p:nvPr/>
          </p:nvSpPr>
          <p:spPr>
            <a:xfrm>
              <a:off x="152400" y="2927130"/>
              <a:ext cx="1332416" cy="338554"/>
            </a:xfrm>
            <a:prstGeom prst="rect">
              <a:avLst/>
            </a:prstGeom>
          </p:spPr>
          <p:txBody>
            <a:bodyPr wrap="none">
              <a:spAutoFit/>
            </a:bodyPr>
            <a:lstStyle/>
            <a:p>
              <a:r>
                <a:rPr lang="en-US" altLang="en-US" sz="1600" b="1" i="1" dirty="0" smtClean="0">
                  <a:solidFill>
                    <a:srgbClr val="FFFF00"/>
                  </a:solidFill>
                  <a:effectLst>
                    <a:outerShdw blurRad="38100" dist="38100" dir="2700000" algn="tl">
                      <a:srgbClr val="000000"/>
                    </a:outerShdw>
                  </a:effectLst>
                  <a:latin typeface="Calibri" panose="020F0502020204030204" pitchFamily="34" charset="0"/>
                </a:rPr>
                <a:t>Buffalo Creek</a:t>
              </a:r>
              <a:endParaRPr lang="en-US" sz="1600" i="1" dirty="0">
                <a:solidFill>
                  <a:srgbClr val="FFFF00"/>
                </a:solidFill>
                <a:latin typeface="Calibri" panose="020F0502020204030204" pitchFamily="34" charset="0"/>
              </a:endParaRPr>
            </a:p>
          </p:txBody>
        </p:sp>
        <p:sp>
          <p:nvSpPr>
            <p:cNvPr id="11" name="Rectangle 10"/>
            <p:cNvSpPr/>
            <p:nvPr/>
          </p:nvSpPr>
          <p:spPr>
            <a:xfrm>
              <a:off x="7563830" y="2862598"/>
              <a:ext cx="1249060" cy="338554"/>
            </a:xfrm>
            <a:prstGeom prst="rect">
              <a:avLst/>
            </a:prstGeom>
          </p:spPr>
          <p:txBody>
            <a:bodyPr wrap="none">
              <a:spAutoFit/>
            </a:bodyPr>
            <a:lstStyle/>
            <a:p>
              <a:r>
                <a:rPr lang="en-US" altLang="en-US" sz="1600" b="1" i="1" dirty="0" smtClean="0">
                  <a:solidFill>
                    <a:srgbClr val="FFFF00"/>
                  </a:solidFill>
                  <a:effectLst>
                    <a:outerShdw blurRad="38100" dist="38100" dir="2700000" algn="tl">
                      <a:srgbClr val="000000"/>
                    </a:outerShdw>
                  </a:effectLst>
                  <a:latin typeface="Calibri" panose="020F0502020204030204" pitchFamily="34" charset="0"/>
                </a:rPr>
                <a:t>Indian Creek</a:t>
              </a:r>
              <a:endParaRPr lang="en-US" sz="1600" i="1" dirty="0">
                <a:solidFill>
                  <a:srgbClr val="FFFF00"/>
                </a:solidFill>
                <a:latin typeface="Calibri" panose="020F0502020204030204" pitchFamily="34" charset="0"/>
              </a:endParaRPr>
            </a:p>
          </p:txBody>
        </p:sp>
        <p:sp>
          <p:nvSpPr>
            <p:cNvPr id="12" name="Rectangle 11"/>
            <p:cNvSpPr/>
            <p:nvPr/>
          </p:nvSpPr>
          <p:spPr>
            <a:xfrm>
              <a:off x="7217980" y="6301272"/>
              <a:ext cx="1481431" cy="338554"/>
            </a:xfrm>
            <a:prstGeom prst="rect">
              <a:avLst/>
            </a:prstGeom>
          </p:spPr>
          <p:txBody>
            <a:bodyPr wrap="none">
              <a:spAutoFit/>
            </a:bodyPr>
            <a:lstStyle/>
            <a:p>
              <a:r>
                <a:rPr lang="en-US" altLang="en-US" sz="1600" b="1" i="1" dirty="0" smtClean="0">
                  <a:solidFill>
                    <a:srgbClr val="FFFF00"/>
                  </a:solidFill>
                  <a:effectLst>
                    <a:outerShdw blurRad="38100" dist="38100" dir="2700000" algn="tl">
                      <a:srgbClr val="000000"/>
                    </a:outerShdw>
                  </a:effectLst>
                  <a:latin typeface="Calibri" panose="020F0502020204030204" pitchFamily="34" charset="0"/>
                </a:rPr>
                <a:t>Aptakisic Creek</a:t>
              </a:r>
              <a:endParaRPr lang="en-US" sz="1600" i="1" dirty="0">
                <a:solidFill>
                  <a:srgbClr val="FFFF00"/>
                </a:solidFill>
                <a:latin typeface="Calibri" panose="020F0502020204030204" pitchFamily="34" charset="0"/>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429000"/>
              <a:ext cx="4572000" cy="3429000"/>
            </a:xfrm>
            <a:prstGeom prst="rect">
              <a:avLst/>
            </a:prstGeom>
          </p:spPr>
        </p:pic>
        <p:sp>
          <p:nvSpPr>
            <p:cNvPr id="14" name="Rectangle 13"/>
            <p:cNvSpPr/>
            <p:nvPr/>
          </p:nvSpPr>
          <p:spPr>
            <a:xfrm>
              <a:off x="76200" y="6301272"/>
              <a:ext cx="2105898" cy="338554"/>
            </a:xfrm>
            <a:prstGeom prst="rect">
              <a:avLst/>
            </a:prstGeom>
          </p:spPr>
          <p:txBody>
            <a:bodyPr wrap="none">
              <a:spAutoFit/>
            </a:bodyPr>
            <a:lstStyle/>
            <a:p>
              <a:r>
                <a:rPr lang="en-US" altLang="en-US" sz="1600" b="1" i="1" dirty="0" smtClean="0">
                  <a:solidFill>
                    <a:srgbClr val="FFFF00"/>
                  </a:solidFill>
                  <a:effectLst>
                    <a:outerShdw blurRad="38100" dist="38100" dir="2700000" algn="tl">
                      <a:srgbClr val="000000"/>
                    </a:outerShdw>
                  </a:effectLst>
                  <a:latin typeface="Calibri" panose="020F0502020204030204" pitchFamily="34" charset="0"/>
                </a:rPr>
                <a:t>Seavey Drainage Ditch</a:t>
              </a:r>
              <a:endParaRPr lang="en-US" sz="1600" i="1" dirty="0">
                <a:solidFill>
                  <a:srgbClr val="FFFF00"/>
                </a:solidFill>
                <a:latin typeface="Calibri" panose="020F0502020204030204" pitchFamily="34" charset="0"/>
              </a:endParaRPr>
            </a:p>
          </p:txBody>
        </p:sp>
      </p:grpSp>
      <p:sp>
        <p:nvSpPr>
          <p:cNvPr id="14340" name="Rectangle 4"/>
          <p:cNvSpPr>
            <a:spLocks noChangeArrowheads="1"/>
          </p:cNvSpPr>
          <p:nvPr/>
        </p:nvSpPr>
        <p:spPr bwMode="auto">
          <a:xfrm>
            <a:off x="685800" y="617727"/>
            <a:ext cx="7772400" cy="1569660"/>
          </a:xfrm>
          <a:prstGeom prst="rect">
            <a:avLst/>
          </a:prstGeom>
          <a:gradFill rotWithShape="1">
            <a:gsLst>
              <a:gs pos="0">
                <a:schemeClr val="bg2">
                  <a:alpha val="52000"/>
                </a:schemeClr>
              </a:gs>
              <a:gs pos="100000">
                <a:schemeClr val="bg2">
                  <a:gamma/>
                  <a:shade val="46275"/>
                  <a:invGamma/>
                  <a:alpha val="50999"/>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ltLang="en-US" sz="3200" b="1" dirty="0" smtClean="0">
                <a:solidFill>
                  <a:srgbClr val="FFFF99"/>
                </a:solidFill>
                <a:effectLst>
                  <a:outerShdw blurRad="38100" dist="38100" dir="2700000" algn="tl">
                    <a:srgbClr val="000000"/>
                  </a:outerShdw>
                </a:effectLst>
              </a:rPr>
              <a:t>Biological and Water Quality Assessment of the Upper Des Plaines Watershed</a:t>
            </a:r>
            <a:endParaRPr lang="en-US" altLang="en-US" sz="3200" b="1" dirty="0">
              <a:solidFill>
                <a:srgbClr val="FFFF99"/>
              </a:solidFill>
              <a:effectLst>
                <a:outerShdw blurRad="38100" dist="38100" dir="2700000" algn="tl">
                  <a:srgbClr val="000000"/>
                </a:outerShdw>
              </a:effectLst>
            </a:endParaRPr>
          </a:p>
        </p:txBody>
      </p:sp>
      <p:sp>
        <p:nvSpPr>
          <p:cNvPr id="14341" name="Rectangle 5"/>
          <p:cNvSpPr>
            <a:spLocks noChangeArrowheads="1"/>
          </p:cNvSpPr>
          <p:nvPr/>
        </p:nvSpPr>
        <p:spPr bwMode="auto">
          <a:xfrm>
            <a:off x="685800" y="3741003"/>
            <a:ext cx="7772400" cy="830997"/>
          </a:xfrm>
          <a:prstGeom prst="rect">
            <a:avLst/>
          </a:prstGeom>
          <a:gradFill rotWithShape="1">
            <a:gsLst>
              <a:gs pos="0">
                <a:schemeClr val="bg2">
                  <a:alpha val="52000"/>
                </a:schemeClr>
              </a:gs>
              <a:gs pos="100000">
                <a:schemeClr val="bg2">
                  <a:gamma/>
                  <a:shade val="46275"/>
                  <a:invGamma/>
                  <a:alpha val="50999"/>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ltLang="en-US" sz="2400" b="1" dirty="0" smtClean="0">
                <a:solidFill>
                  <a:srgbClr val="FFFF99"/>
                </a:solidFill>
                <a:effectLst>
                  <a:outerShdw blurRad="38100" dist="38100" dir="2700000" algn="tl">
                    <a:srgbClr val="000000"/>
                  </a:outerShdw>
                </a:effectLst>
              </a:rPr>
              <a:t>Des Plaines River Watershed Workgroup</a:t>
            </a:r>
            <a:endParaRPr lang="en-US" altLang="en-US" sz="2400" b="1" dirty="0">
              <a:solidFill>
                <a:srgbClr val="FFFF99"/>
              </a:solidFill>
              <a:effectLst>
                <a:outerShdw blurRad="38100" dist="38100" dir="2700000" algn="tl">
                  <a:srgbClr val="000000"/>
                </a:outerShdw>
              </a:effectLst>
            </a:endParaRPr>
          </a:p>
          <a:p>
            <a:pPr algn="ctr"/>
            <a:r>
              <a:rPr lang="en-US" altLang="en-US" sz="2400" b="1" dirty="0" smtClean="0">
                <a:solidFill>
                  <a:srgbClr val="FFFF99"/>
                </a:solidFill>
                <a:effectLst>
                  <a:outerShdw blurRad="38100" dist="38100" dir="2700000" algn="tl">
                    <a:srgbClr val="000000"/>
                  </a:outerShdw>
                </a:effectLst>
              </a:rPr>
              <a:t>November 15, 2018</a:t>
            </a:r>
            <a:endParaRPr lang="en-US" altLang="en-US" sz="2400" b="1" dirty="0">
              <a:solidFill>
                <a:srgbClr val="FFFF99"/>
              </a:solidFill>
              <a:effectLst>
                <a:outerShdw blurRad="38100" dist="38100" dir="2700000" algn="tl">
                  <a:srgbClr val="000000"/>
                </a:outerShdw>
              </a:effectLst>
            </a:endParaRPr>
          </a:p>
        </p:txBody>
      </p:sp>
      <p:sp>
        <p:nvSpPr>
          <p:cNvPr id="14342" name="Text Box 6"/>
          <p:cNvSpPr txBox="1">
            <a:spLocks noChangeArrowheads="1"/>
          </p:cNvSpPr>
          <p:nvPr/>
        </p:nvSpPr>
        <p:spPr bwMode="auto">
          <a:xfrm>
            <a:off x="723900" y="5029200"/>
            <a:ext cx="7696200" cy="1046440"/>
          </a:xfrm>
          <a:prstGeom prst="rect">
            <a:avLst/>
          </a:prstGeom>
          <a:gradFill rotWithShape="1">
            <a:gsLst>
              <a:gs pos="0">
                <a:schemeClr val="bg2">
                  <a:alpha val="52000"/>
                </a:schemeClr>
              </a:gs>
              <a:gs pos="100000">
                <a:schemeClr val="bg2">
                  <a:gamma/>
                  <a:shade val="46275"/>
                  <a:invGamma/>
                  <a:alpha val="50999"/>
                </a:schemeClr>
              </a:gs>
            </a:gsLst>
            <a:lin ang="5400000" scaled="1"/>
          </a:gra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20000"/>
              </a:spcBef>
              <a:buClr>
                <a:schemeClr val="tx1"/>
              </a:buClr>
            </a:pPr>
            <a:r>
              <a:rPr lang="en-US" altLang="en-US" sz="2000" b="1" dirty="0">
                <a:solidFill>
                  <a:srgbClr val="FFFF99"/>
                </a:solidFill>
                <a:effectLst>
                  <a:outerShdw blurRad="38100" dist="38100" dir="2700000" algn="tl">
                    <a:srgbClr val="000000"/>
                  </a:outerShdw>
                </a:effectLst>
              </a:rPr>
              <a:t>Chris O. Yoder</a:t>
            </a:r>
          </a:p>
          <a:p>
            <a:pPr algn="ctr">
              <a:lnSpc>
                <a:spcPct val="90000"/>
              </a:lnSpc>
              <a:spcBef>
                <a:spcPct val="20000"/>
              </a:spcBef>
              <a:buClr>
                <a:schemeClr val="tx1"/>
              </a:buClr>
            </a:pPr>
            <a:r>
              <a:rPr lang="en-US" altLang="en-US" sz="2000" b="1" dirty="0" smtClean="0">
                <a:solidFill>
                  <a:srgbClr val="FFFF99"/>
                </a:solidFill>
                <a:effectLst>
                  <a:outerShdw blurRad="38100" dist="38100" dir="2700000" algn="tl">
                    <a:srgbClr val="000000"/>
                  </a:outerShdw>
                </a:effectLst>
              </a:rPr>
              <a:t>Midwest </a:t>
            </a:r>
            <a:r>
              <a:rPr lang="en-US" altLang="en-US" sz="2000" b="1" dirty="0">
                <a:solidFill>
                  <a:srgbClr val="FFFF99"/>
                </a:solidFill>
                <a:effectLst>
                  <a:outerShdw blurRad="38100" dist="38100" dir="2700000" algn="tl">
                    <a:srgbClr val="000000"/>
                  </a:outerShdw>
                </a:effectLst>
              </a:rPr>
              <a:t>Biodiversity Institute</a:t>
            </a:r>
          </a:p>
          <a:p>
            <a:pPr algn="ctr">
              <a:lnSpc>
                <a:spcPct val="90000"/>
              </a:lnSpc>
              <a:spcBef>
                <a:spcPct val="20000"/>
              </a:spcBef>
              <a:buClr>
                <a:schemeClr val="tx1"/>
              </a:buClr>
            </a:pPr>
            <a:r>
              <a:rPr lang="en-US" altLang="en-US" sz="2000" b="1" dirty="0">
                <a:solidFill>
                  <a:srgbClr val="FFFF99"/>
                </a:solidFill>
                <a:effectLst>
                  <a:outerShdw blurRad="38100" dist="38100" dir="2700000" algn="tl">
                    <a:srgbClr val="000000"/>
                  </a:outerShdw>
                </a:effectLst>
              </a:rPr>
              <a:t>Columbus, OH</a:t>
            </a:r>
          </a:p>
        </p:txBody>
      </p:sp>
      <p:sp>
        <p:nvSpPr>
          <p:cNvPr id="6" name="Rectangle 5"/>
          <p:cNvSpPr>
            <a:spLocks noChangeArrowheads="1"/>
          </p:cNvSpPr>
          <p:nvPr/>
        </p:nvSpPr>
        <p:spPr bwMode="auto">
          <a:xfrm>
            <a:off x="685800" y="2598003"/>
            <a:ext cx="7772400" cy="830997"/>
          </a:xfrm>
          <a:prstGeom prst="rect">
            <a:avLst/>
          </a:prstGeom>
          <a:gradFill rotWithShape="1">
            <a:gsLst>
              <a:gs pos="0">
                <a:schemeClr val="bg2">
                  <a:alpha val="52000"/>
                </a:schemeClr>
              </a:gs>
              <a:gs pos="100000">
                <a:schemeClr val="bg2">
                  <a:gamma/>
                  <a:shade val="46275"/>
                  <a:invGamma/>
                  <a:alpha val="50999"/>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ltLang="en-US" sz="2400" b="1" dirty="0" smtClean="0">
                <a:solidFill>
                  <a:srgbClr val="FFFF99"/>
                </a:solidFill>
                <a:effectLst>
                  <a:outerShdw blurRad="38100" dist="38100" dir="2700000" algn="tl">
                    <a:srgbClr val="000000"/>
                  </a:outerShdw>
                </a:effectLst>
              </a:rPr>
              <a:t>Year 1 Rotation:</a:t>
            </a:r>
          </a:p>
          <a:p>
            <a:pPr algn="ctr"/>
            <a:r>
              <a:rPr lang="en-US" altLang="en-US" sz="2400" b="1" dirty="0" smtClean="0">
                <a:solidFill>
                  <a:srgbClr val="FFFF99"/>
                </a:solidFill>
                <a:effectLst>
                  <a:outerShdw blurRad="38100" dist="38100" dir="2700000" algn="tl">
                    <a:srgbClr val="000000"/>
                  </a:outerShdw>
                </a:effectLst>
              </a:rPr>
              <a:t>Indian, Buffalo, and Aptakisic Creeks</a:t>
            </a:r>
            <a:endParaRPr lang="en-US" altLang="en-US" sz="2400" b="1" dirty="0">
              <a:solidFill>
                <a:srgbClr val="FFFF99"/>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7" name="Group 9"/>
          <p:cNvGrpSpPr>
            <a:grpSpLocks/>
          </p:cNvGrpSpPr>
          <p:nvPr/>
        </p:nvGrpSpPr>
        <p:grpSpPr bwMode="auto">
          <a:xfrm>
            <a:off x="0" y="0"/>
            <a:ext cx="9144000" cy="6934200"/>
            <a:chOff x="0" y="0"/>
            <a:chExt cx="5760" cy="4368"/>
          </a:xfrm>
        </p:grpSpPr>
        <p:pic>
          <p:nvPicPr>
            <p:cNvPr id="2052" name="Picture 4" descr="Electric seine level of effort Ferson Creek (small)"/>
            <p:cNvPicPr>
              <a:picLocks noChangeAspect="1" noChangeArrowheads="1"/>
            </p:cNvPicPr>
            <p:nvPr/>
          </p:nvPicPr>
          <p:blipFill>
            <a:blip r:embed="rId3" cstate="print"/>
            <a:srcRect/>
            <a:stretch>
              <a:fillRect/>
            </a:stretch>
          </p:blipFill>
          <p:spPr bwMode="auto">
            <a:xfrm>
              <a:off x="0" y="0"/>
              <a:ext cx="2880" cy="2162"/>
            </a:xfrm>
            <a:prstGeom prst="rect">
              <a:avLst/>
            </a:prstGeom>
            <a:noFill/>
          </p:spPr>
        </p:pic>
        <p:pic>
          <p:nvPicPr>
            <p:cNvPr id="2053" name="Picture 5" descr="WI backpack electrofishing fieldtrip (small)"/>
            <p:cNvPicPr>
              <a:picLocks noChangeAspect="1" noChangeArrowheads="1"/>
            </p:cNvPicPr>
            <p:nvPr/>
          </p:nvPicPr>
          <p:blipFill>
            <a:blip r:embed="rId4" cstate="print"/>
            <a:srcRect/>
            <a:stretch>
              <a:fillRect/>
            </a:stretch>
          </p:blipFill>
          <p:spPr bwMode="auto">
            <a:xfrm>
              <a:off x="0" y="2160"/>
              <a:ext cx="2880" cy="2162"/>
            </a:xfrm>
            <a:prstGeom prst="rect">
              <a:avLst/>
            </a:prstGeom>
            <a:noFill/>
          </p:spPr>
        </p:pic>
        <p:pic>
          <p:nvPicPr>
            <p:cNvPr id="2055" name="Picture 7" descr="IMG_2163"/>
            <p:cNvPicPr>
              <a:picLocks noChangeAspect="1" noChangeArrowheads="1"/>
            </p:cNvPicPr>
            <p:nvPr/>
          </p:nvPicPr>
          <p:blipFill>
            <a:blip r:embed="rId5" cstate="print"/>
            <a:srcRect/>
            <a:stretch>
              <a:fillRect/>
            </a:stretch>
          </p:blipFill>
          <p:spPr bwMode="auto">
            <a:xfrm>
              <a:off x="2880" y="0"/>
              <a:ext cx="2880" cy="2160"/>
            </a:xfrm>
            <a:prstGeom prst="rect">
              <a:avLst/>
            </a:prstGeom>
            <a:noFill/>
          </p:spPr>
        </p:pic>
        <p:pic>
          <p:nvPicPr>
            <p:cNvPr id="2056" name="Picture 8" descr="ATV roller beast (2)"/>
            <p:cNvPicPr>
              <a:picLocks noChangeAspect="1" noChangeArrowheads="1"/>
            </p:cNvPicPr>
            <p:nvPr/>
          </p:nvPicPr>
          <p:blipFill>
            <a:blip r:embed="rId6" cstate="print"/>
            <a:srcRect/>
            <a:stretch>
              <a:fillRect/>
            </a:stretch>
          </p:blipFill>
          <p:spPr bwMode="auto">
            <a:xfrm>
              <a:off x="2880" y="2160"/>
              <a:ext cx="2880" cy="2208"/>
            </a:xfrm>
            <a:prstGeom prst="rect">
              <a:avLst/>
            </a:prstGeom>
            <a:noFill/>
          </p:spPr>
        </p:pic>
      </p:grpSp>
      <p:sp>
        <p:nvSpPr>
          <p:cNvPr id="7" name="Text Box 7"/>
          <p:cNvSpPr txBox="1">
            <a:spLocks noChangeArrowheads="1"/>
          </p:cNvSpPr>
          <p:nvPr/>
        </p:nvSpPr>
        <p:spPr bwMode="auto">
          <a:xfrm>
            <a:off x="304800" y="381000"/>
            <a:ext cx="3886200" cy="1077218"/>
          </a:xfrm>
          <a:prstGeom prst="rect">
            <a:avLst/>
          </a:prstGeom>
          <a:gradFill rotWithShape="1">
            <a:gsLst>
              <a:gs pos="0">
                <a:srgbClr val="969696">
                  <a:alpha val="86000"/>
                </a:srgbClr>
              </a:gs>
              <a:gs pos="100000">
                <a:srgbClr val="969696">
                  <a:gamma/>
                  <a:shade val="46275"/>
                  <a:invGamma/>
                </a:srgbClr>
              </a:gs>
            </a:gsLst>
            <a:lin ang="5400000" scaled="1"/>
          </a:gradFill>
          <a:ln w="9525">
            <a:noFill/>
            <a:miter lim="800000"/>
            <a:headEnd/>
            <a:tailEnd/>
          </a:ln>
          <a:effectLst/>
        </p:spPr>
        <p:txBody>
          <a:bodyPr wrap="square">
            <a:spAutoFit/>
          </a:bodyPr>
          <a:lstStyle/>
          <a:p>
            <a:pPr algn="ctr"/>
            <a:r>
              <a:rPr lang="en-US" sz="3200" b="1" dirty="0" smtClean="0">
                <a:solidFill>
                  <a:srgbClr val="FFFF00"/>
                </a:solidFill>
                <a:effectLst>
                  <a:outerShdw blurRad="38100" dist="38100" dir="2700000" algn="tl">
                    <a:srgbClr val="000000"/>
                  </a:outerShdw>
                </a:effectLst>
                <a:latin typeface="Calibri" panose="020F0502020204030204" pitchFamily="34" charset="0"/>
              </a:rPr>
              <a:t>Illinois DNR “electric seine”</a:t>
            </a:r>
            <a:endParaRPr lang="en-US" sz="3200" b="1" dirty="0">
              <a:solidFill>
                <a:srgbClr val="FFFF00"/>
              </a:solidFill>
              <a:effectLst>
                <a:outerShdw blurRad="38100" dist="38100" dir="2700000" algn="tl">
                  <a:srgbClr val="000000"/>
                </a:outerShdw>
              </a:effectLst>
              <a:latin typeface="Calibri" panose="020F0502020204030204" pitchFamily="34" charset="0"/>
            </a:endParaRPr>
          </a:p>
        </p:txBody>
      </p:sp>
      <p:grpSp>
        <p:nvGrpSpPr>
          <p:cNvPr id="12" name="Group 11"/>
          <p:cNvGrpSpPr/>
          <p:nvPr/>
        </p:nvGrpSpPr>
        <p:grpSpPr>
          <a:xfrm>
            <a:off x="2247900" y="2438400"/>
            <a:ext cx="4762500" cy="2401887"/>
            <a:chOff x="2247900" y="2438400"/>
            <a:chExt cx="4762500" cy="2401887"/>
          </a:xfrm>
        </p:grpSpPr>
        <p:sp>
          <p:nvSpPr>
            <p:cNvPr id="8" name="Text Box 7"/>
            <p:cNvSpPr txBox="1">
              <a:spLocks noChangeArrowheads="1"/>
            </p:cNvSpPr>
            <p:nvPr/>
          </p:nvSpPr>
          <p:spPr bwMode="auto">
            <a:xfrm>
              <a:off x="2247900" y="3048000"/>
              <a:ext cx="4762500" cy="1077218"/>
            </a:xfrm>
            <a:prstGeom prst="rect">
              <a:avLst/>
            </a:prstGeom>
            <a:gradFill rotWithShape="1">
              <a:gsLst>
                <a:gs pos="0">
                  <a:srgbClr val="969696">
                    <a:alpha val="86000"/>
                  </a:srgbClr>
                </a:gs>
                <a:gs pos="100000">
                  <a:srgbClr val="969696">
                    <a:gamma/>
                    <a:shade val="46275"/>
                    <a:invGamma/>
                  </a:srgbClr>
                </a:gs>
              </a:gsLst>
              <a:lin ang="5400000" scaled="1"/>
            </a:gradFill>
            <a:ln w="9525">
              <a:noFill/>
              <a:miter lim="800000"/>
              <a:headEnd/>
              <a:tailEnd/>
            </a:ln>
            <a:effectLst/>
          </p:spPr>
          <p:txBody>
            <a:bodyPr wrap="square">
              <a:spAutoFit/>
            </a:bodyPr>
            <a:lstStyle/>
            <a:p>
              <a:pPr algn="ctr"/>
              <a:r>
                <a:rPr lang="en-US" sz="3200" b="1" dirty="0" smtClean="0">
                  <a:solidFill>
                    <a:srgbClr val="FFFF00"/>
                  </a:solidFill>
                  <a:effectLst>
                    <a:outerShdw blurRad="38100" dist="38100" dir="2700000" algn="tl">
                      <a:srgbClr val="000000"/>
                    </a:outerShdw>
                  </a:effectLst>
                  <a:latin typeface="Calibri" panose="020F0502020204030204" pitchFamily="34" charset="0"/>
                </a:rPr>
                <a:t>MBI pulsed D.C. electrofishing methods</a:t>
              </a:r>
              <a:endParaRPr lang="en-US" sz="3200" b="1" dirty="0">
                <a:solidFill>
                  <a:srgbClr val="FFFF00"/>
                </a:solidFill>
                <a:effectLst>
                  <a:outerShdw blurRad="38100" dist="38100" dir="2700000" algn="tl">
                    <a:srgbClr val="000000"/>
                  </a:outerShdw>
                </a:effectLst>
                <a:latin typeface="Calibri" panose="020F0502020204030204" pitchFamily="34" charset="0"/>
              </a:endParaRPr>
            </a:p>
          </p:txBody>
        </p:sp>
        <p:cxnSp>
          <p:nvCxnSpPr>
            <p:cNvPr id="3" name="Straight Arrow Connector 2"/>
            <p:cNvCxnSpPr/>
            <p:nvPr/>
          </p:nvCxnSpPr>
          <p:spPr>
            <a:xfrm flipV="1">
              <a:off x="5105400" y="2438400"/>
              <a:ext cx="1219200" cy="609600"/>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715000" y="4125218"/>
              <a:ext cx="1219200" cy="715069"/>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286000" y="4125218"/>
              <a:ext cx="914400" cy="357534"/>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7308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amma/>
                <a:shade val="46275"/>
                <a:invGamma/>
              </a:srgbClr>
            </a:gs>
            <a:gs pos="100000">
              <a:srgbClr val="000066"/>
            </a:gs>
          </a:gsLst>
          <a:lin ang="5400000" scaled="1"/>
        </a:gradFill>
        <a:effectLst/>
      </p:bgPr>
    </p:bg>
    <p:spTree>
      <p:nvGrpSpPr>
        <p:cNvPr id="1" name=""/>
        <p:cNvGrpSpPr/>
        <p:nvPr/>
      </p:nvGrpSpPr>
      <p:grpSpPr>
        <a:xfrm>
          <a:off x="0" y="0"/>
          <a:ext cx="0" cy="0"/>
          <a:chOff x="0" y="0"/>
          <a:chExt cx="0" cy="0"/>
        </a:xfrm>
      </p:grpSpPr>
      <p:grpSp>
        <p:nvGrpSpPr>
          <p:cNvPr id="234512" name="Group 16"/>
          <p:cNvGrpSpPr>
            <a:grpSpLocks/>
          </p:cNvGrpSpPr>
          <p:nvPr/>
        </p:nvGrpSpPr>
        <p:grpSpPr bwMode="auto">
          <a:xfrm>
            <a:off x="152400" y="396875"/>
            <a:ext cx="8915400" cy="7786688"/>
            <a:chOff x="96" y="250"/>
            <a:chExt cx="5616" cy="4905"/>
          </a:xfrm>
        </p:grpSpPr>
        <p:sp>
          <p:nvSpPr>
            <p:cNvPr id="234498" name="Rectangle 2"/>
            <p:cNvSpPr>
              <a:spLocks noChangeArrowheads="1"/>
            </p:cNvSpPr>
            <p:nvPr/>
          </p:nvSpPr>
          <p:spPr bwMode="auto">
            <a:xfrm>
              <a:off x="144" y="250"/>
              <a:ext cx="5233" cy="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altLang="en-US" sz="3800" b="1" dirty="0">
                  <a:solidFill>
                    <a:srgbClr val="D78828"/>
                  </a:solidFill>
                  <a:effectLst>
                    <a:outerShdw blurRad="38100" dist="38100" dir="2700000" algn="tl">
                      <a:srgbClr val="000000"/>
                    </a:outerShdw>
                  </a:effectLst>
                </a:rPr>
                <a:t>The Qualitative Habitat Evaluation Index (QHEI) </a:t>
              </a:r>
              <a:endParaRPr lang="en-US" altLang="en-US" sz="2400" b="1" dirty="0">
                <a:effectLst>
                  <a:outerShdw blurRad="38100" dist="38100" dir="2700000" algn="tl">
                    <a:srgbClr val="FFFFFF"/>
                  </a:outerShdw>
                </a:effectLst>
              </a:endParaRPr>
            </a:p>
          </p:txBody>
        </p:sp>
        <p:sp>
          <p:nvSpPr>
            <p:cNvPr id="234499" name="Rectangle 3"/>
            <p:cNvSpPr>
              <a:spLocks noChangeArrowheads="1"/>
            </p:cNvSpPr>
            <p:nvPr/>
          </p:nvSpPr>
          <p:spPr bwMode="auto">
            <a:xfrm>
              <a:off x="124" y="1872"/>
              <a:ext cx="531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228600" indent="-2286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buFont typeface="Wingdings" pitchFamily="2" charset="2"/>
                <a:buChar char="§"/>
              </a:pPr>
              <a:r>
                <a:rPr lang="en-US" altLang="en-US" sz="2800" b="1" dirty="0">
                  <a:solidFill>
                    <a:srgbClr val="FFFFAA"/>
                  </a:solidFill>
                  <a:effectLst>
                    <a:outerShdw blurRad="38100" dist="38100" dir="2700000" algn="tl">
                      <a:srgbClr val="000000"/>
                    </a:outerShdw>
                  </a:effectLst>
                </a:rPr>
                <a:t>Substrate - types, origin, quality, embeddedness</a:t>
              </a:r>
              <a:endParaRPr lang="en-US" altLang="en-US" sz="2800" b="1" dirty="0">
                <a:effectLst>
                  <a:outerShdw blurRad="38100" dist="38100" dir="2700000" algn="tl">
                    <a:srgbClr val="FFFFFF"/>
                  </a:outerShdw>
                </a:effectLst>
              </a:endParaRPr>
            </a:p>
          </p:txBody>
        </p:sp>
        <p:sp>
          <p:nvSpPr>
            <p:cNvPr id="234500" name="Rectangle 4"/>
            <p:cNvSpPr>
              <a:spLocks noChangeArrowheads="1"/>
            </p:cNvSpPr>
            <p:nvPr/>
          </p:nvSpPr>
          <p:spPr bwMode="auto">
            <a:xfrm>
              <a:off x="4393" y="4618"/>
              <a:ext cx="6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800" dirty="0">
                  <a:solidFill>
                    <a:srgbClr val="FFFFAA"/>
                  </a:solidFill>
                </a:rPr>
                <a:t> </a:t>
              </a:r>
              <a:endParaRPr lang="en-US" altLang="en-US" sz="2400" dirty="0"/>
            </a:p>
          </p:txBody>
        </p:sp>
        <p:sp>
          <p:nvSpPr>
            <p:cNvPr id="234501" name="Rectangle 5"/>
            <p:cNvSpPr>
              <a:spLocks noChangeArrowheads="1"/>
            </p:cNvSpPr>
            <p:nvPr/>
          </p:nvSpPr>
          <p:spPr bwMode="auto">
            <a:xfrm>
              <a:off x="402" y="4886"/>
              <a:ext cx="6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800" dirty="0">
                  <a:solidFill>
                    <a:srgbClr val="FFFFAA"/>
                  </a:solidFill>
                </a:rPr>
                <a:t> </a:t>
              </a:r>
              <a:endParaRPr lang="en-US" altLang="en-US" sz="2400" dirty="0"/>
            </a:p>
          </p:txBody>
        </p:sp>
        <p:sp>
          <p:nvSpPr>
            <p:cNvPr id="234502" name="Rectangle 6"/>
            <p:cNvSpPr>
              <a:spLocks noChangeArrowheads="1"/>
            </p:cNvSpPr>
            <p:nvPr/>
          </p:nvSpPr>
          <p:spPr bwMode="auto">
            <a:xfrm>
              <a:off x="690" y="4886"/>
              <a:ext cx="6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800" dirty="0">
                  <a:solidFill>
                    <a:srgbClr val="FFFFAA"/>
                  </a:solidFill>
                </a:rPr>
                <a:t> </a:t>
              </a:r>
              <a:endParaRPr lang="en-US" altLang="en-US" sz="2400" dirty="0"/>
            </a:p>
          </p:txBody>
        </p:sp>
        <p:sp>
          <p:nvSpPr>
            <p:cNvPr id="234503" name="Rectangle 7"/>
            <p:cNvSpPr>
              <a:spLocks noChangeArrowheads="1"/>
            </p:cNvSpPr>
            <p:nvPr/>
          </p:nvSpPr>
          <p:spPr bwMode="auto">
            <a:xfrm>
              <a:off x="978" y="4886"/>
              <a:ext cx="6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800" dirty="0">
                  <a:solidFill>
                    <a:srgbClr val="FFFFAA"/>
                  </a:solidFill>
                </a:rPr>
                <a:t> </a:t>
              </a:r>
              <a:endParaRPr lang="en-US" altLang="en-US" sz="2400" dirty="0"/>
            </a:p>
          </p:txBody>
        </p:sp>
        <p:sp>
          <p:nvSpPr>
            <p:cNvPr id="234504" name="Rectangle 8"/>
            <p:cNvSpPr>
              <a:spLocks noChangeArrowheads="1"/>
            </p:cNvSpPr>
            <p:nvPr/>
          </p:nvSpPr>
          <p:spPr bwMode="auto">
            <a:xfrm>
              <a:off x="144" y="1162"/>
              <a:ext cx="5328"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altLang="en-US" sz="3200" b="1" i="1" dirty="0">
                  <a:solidFill>
                    <a:srgbClr val="FFFF00"/>
                  </a:solidFill>
                  <a:effectLst>
                    <a:outerShdw blurRad="38100" dist="38100" dir="2700000" algn="tl">
                      <a:srgbClr val="000000"/>
                    </a:outerShdw>
                  </a:effectLst>
                </a:rPr>
                <a:t>QHEI Includes Six Major Categories of Macrohabitat</a:t>
              </a:r>
              <a:endParaRPr lang="en-US" altLang="en-US" sz="3200" b="1" dirty="0">
                <a:effectLst>
                  <a:outerShdw blurRad="38100" dist="38100" dir="2700000" algn="tl">
                    <a:srgbClr val="FFFFFF"/>
                  </a:outerShdw>
                </a:effectLst>
              </a:endParaRPr>
            </a:p>
          </p:txBody>
        </p:sp>
        <p:sp>
          <p:nvSpPr>
            <p:cNvPr id="234505" name="Rectangle 9"/>
            <p:cNvSpPr>
              <a:spLocks noChangeArrowheads="1"/>
            </p:cNvSpPr>
            <p:nvPr/>
          </p:nvSpPr>
          <p:spPr bwMode="auto">
            <a:xfrm>
              <a:off x="898" y="4080"/>
              <a:ext cx="481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000" b="1" i="1" dirty="0">
                  <a:solidFill>
                    <a:srgbClr val="FFFFAA"/>
                  </a:solidFill>
                  <a:effectLst>
                    <a:outerShdw blurRad="38100" dist="38100" dir="2700000" algn="tl">
                      <a:srgbClr val="000000"/>
                    </a:outerShdw>
                  </a:effectLst>
                </a:rPr>
                <a:t>Source:  The Qualitative Habitat Evaluation Index (Rankin 1989)</a:t>
              </a:r>
              <a:endParaRPr lang="en-US" altLang="en-US" sz="2000" b="1" dirty="0">
                <a:effectLst>
                  <a:outerShdw blurRad="38100" dist="38100" dir="2700000" algn="tl">
                    <a:srgbClr val="FFFFFF"/>
                  </a:outerShdw>
                </a:effectLst>
              </a:endParaRPr>
            </a:p>
          </p:txBody>
        </p:sp>
        <p:sp>
          <p:nvSpPr>
            <p:cNvPr id="234506" name="Rectangle 10"/>
            <p:cNvSpPr>
              <a:spLocks noChangeArrowheads="1"/>
            </p:cNvSpPr>
            <p:nvPr/>
          </p:nvSpPr>
          <p:spPr bwMode="auto">
            <a:xfrm>
              <a:off x="124" y="2131"/>
              <a:ext cx="400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228600" indent="-2286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buFont typeface="Wingdings" pitchFamily="2" charset="2"/>
                <a:buChar char="§"/>
              </a:pPr>
              <a:r>
                <a:rPr lang="en-US" altLang="en-US" sz="2800" b="1" dirty="0">
                  <a:solidFill>
                    <a:srgbClr val="FFFFAA"/>
                  </a:solidFill>
                  <a:effectLst>
                    <a:outerShdw blurRad="38100" dist="38100" dir="2700000" algn="tl">
                      <a:srgbClr val="000000"/>
                    </a:outerShdw>
                  </a:effectLst>
                </a:rPr>
                <a:t>Instream Cover – types and quantity</a:t>
              </a:r>
              <a:endParaRPr lang="en-US" altLang="en-US" sz="2800" b="1" dirty="0">
                <a:effectLst>
                  <a:outerShdw blurRad="38100" dist="38100" dir="2700000" algn="tl">
                    <a:srgbClr val="FFFFFF"/>
                  </a:outerShdw>
                </a:effectLst>
              </a:endParaRPr>
            </a:p>
          </p:txBody>
        </p:sp>
        <p:sp>
          <p:nvSpPr>
            <p:cNvPr id="234507" name="Rectangle 11"/>
            <p:cNvSpPr>
              <a:spLocks noChangeArrowheads="1"/>
            </p:cNvSpPr>
            <p:nvPr/>
          </p:nvSpPr>
          <p:spPr bwMode="auto">
            <a:xfrm>
              <a:off x="124" y="2400"/>
              <a:ext cx="5565"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228600" indent="-2286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buFont typeface="Wingdings" pitchFamily="2" charset="2"/>
                <a:buChar char="§"/>
              </a:pPr>
              <a:r>
                <a:rPr lang="en-US" altLang="en-US" sz="2800" b="1" dirty="0">
                  <a:solidFill>
                    <a:srgbClr val="FFFFAA"/>
                  </a:solidFill>
                  <a:effectLst>
                    <a:outerShdw blurRad="38100" dist="38100" dir="2700000" algn="tl">
                      <a:srgbClr val="000000"/>
                    </a:outerShdw>
                  </a:effectLst>
                </a:rPr>
                <a:t>Channel Quality – sinuosity, development, stability</a:t>
              </a:r>
              <a:endParaRPr lang="en-US" altLang="en-US" sz="2800" b="1" dirty="0">
                <a:effectLst>
                  <a:outerShdw blurRad="38100" dist="38100" dir="2700000" algn="tl">
                    <a:srgbClr val="FFFFFF"/>
                  </a:outerShdw>
                </a:effectLst>
              </a:endParaRPr>
            </a:p>
          </p:txBody>
        </p:sp>
        <p:sp>
          <p:nvSpPr>
            <p:cNvPr id="234508" name="Rectangle 12"/>
            <p:cNvSpPr>
              <a:spLocks noChangeArrowheads="1"/>
            </p:cNvSpPr>
            <p:nvPr/>
          </p:nvSpPr>
          <p:spPr bwMode="auto">
            <a:xfrm>
              <a:off x="117" y="2688"/>
              <a:ext cx="528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228600" indent="-2286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buFont typeface="Wingdings" pitchFamily="2" charset="2"/>
                <a:buChar char="§"/>
              </a:pPr>
              <a:r>
                <a:rPr lang="en-US" altLang="en-US" sz="2800" b="1" dirty="0">
                  <a:solidFill>
                    <a:srgbClr val="FFFFAA"/>
                  </a:solidFill>
                  <a:effectLst>
                    <a:outerShdw blurRad="38100" dist="38100" dir="2700000" algn="tl">
                      <a:srgbClr val="000000"/>
                    </a:outerShdw>
                  </a:effectLst>
                </a:rPr>
                <a:t>Riparian – width, quality, bank stability &amp; quality</a:t>
              </a:r>
              <a:endParaRPr lang="en-US" altLang="en-US" sz="2800" b="1" dirty="0">
                <a:effectLst>
                  <a:outerShdw blurRad="38100" dist="38100" dir="2700000" algn="tl">
                    <a:srgbClr val="FFFFFF"/>
                  </a:outerShdw>
                </a:effectLst>
              </a:endParaRPr>
            </a:p>
          </p:txBody>
        </p:sp>
        <p:sp>
          <p:nvSpPr>
            <p:cNvPr id="234509" name="Rectangle 13"/>
            <p:cNvSpPr>
              <a:spLocks noChangeArrowheads="1"/>
            </p:cNvSpPr>
            <p:nvPr/>
          </p:nvSpPr>
          <p:spPr bwMode="auto">
            <a:xfrm>
              <a:off x="108" y="2976"/>
              <a:ext cx="5508"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28600" indent="-2286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buFont typeface="Wingdings" pitchFamily="2" charset="2"/>
                <a:buChar char="§"/>
              </a:pPr>
              <a:r>
                <a:rPr lang="en-US" altLang="en-US" sz="2800" b="1" dirty="0">
                  <a:solidFill>
                    <a:srgbClr val="FFFFAA"/>
                  </a:solidFill>
                  <a:effectLst>
                    <a:outerShdw blurRad="38100" dist="38100" dir="2700000" algn="tl">
                      <a:srgbClr val="000000"/>
                    </a:outerShdw>
                  </a:effectLst>
                </a:rPr>
                <a:t>Pool/Run/Riffle – depth, current types, embedded-ness, morphology</a:t>
              </a:r>
              <a:endParaRPr lang="en-US" altLang="en-US" sz="2800" b="1" dirty="0">
                <a:effectLst>
                  <a:outerShdw blurRad="38100" dist="38100" dir="2700000" algn="tl">
                    <a:srgbClr val="FFFFFF"/>
                  </a:outerShdw>
                </a:effectLst>
              </a:endParaRPr>
            </a:p>
          </p:txBody>
        </p:sp>
        <p:sp>
          <p:nvSpPr>
            <p:cNvPr id="234510" name="Rectangle 14"/>
            <p:cNvSpPr>
              <a:spLocks noChangeArrowheads="1"/>
            </p:cNvSpPr>
            <p:nvPr/>
          </p:nvSpPr>
          <p:spPr bwMode="auto">
            <a:xfrm>
              <a:off x="108" y="3523"/>
              <a:ext cx="516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228600" indent="-2286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buFont typeface="Wingdings" pitchFamily="2" charset="2"/>
                <a:buChar char="§"/>
              </a:pPr>
              <a:r>
                <a:rPr lang="en-US" altLang="en-US" sz="2800" b="1" dirty="0">
                  <a:solidFill>
                    <a:srgbClr val="FFFFAA"/>
                  </a:solidFill>
                  <a:effectLst>
                    <a:outerShdw blurRad="38100" dist="38100" dir="2700000" algn="tl">
                      <a:srgbClr val="000000"/>
                    </a:outerShdw>
                  </a:effectLst>
                </a:rPr>
                <a:t>Gradient – local gradient (fall per unit distance)</a:t>
              </a:r>
              <a:endParaRPr lang="en-US" altLang="en-US" sz="2800" b="1" dirty="0">
                <a:effectLst>
                  <a:outerShdw blurRad="38100" dist="38100" dir="2700000" algn="tl">
                    <a:srgbClr val="FFFFFF"/>
                  </a:outerShdw>
                </a:effectLst>
              </a:endParaRPr>
            </a:p>
          </p:txBody>
        </p:sp>
        <p:sp>
          <p:nvSpPr>
            <p:cNvPr id="234511" name="Line 15"/>
            <p:cNvSpPr>
              <a:spLocks noChangeShapeType="1"/>
            </p:cNvSpPr>
            <p:nvPr/>
          </p:nvSpPr>
          <p:spPr bwMode="auto">
            <a:xfrm>
              <a:off x="96" y="1008"/>
              <a:ext cx="5472" cy="0"/>
            </a:xfrm>
            <a:prstGeom prst="line">
              <a:avLst/>
            </a:prstGeom>
            <a:noFill/>
            <a:ln w="3810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832" name="Group 40"/>
          <p:cNvGrpSpPr>
            <a:grpSpLocks/>
          </p:cNvGrpSpPr>
          <p:nvPr/>
        </p:nvGrpSpPr>
        <p:grpSpPr bwMode="auto">
          <a:xfrm>
            <a:off x="0" y="0"/>
            <a:ext cx="9153525" cy="6858000"/>
            <a:chOff x="0" y="0"/>
            <a:chExt cx="5766" cy="4320"/>
          </a:xfrm>
        </p:grpSpPr>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9" y="2196"/>
              <a:ext cx="2871"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9" y="2490"/>
              <a:ext cx="2871"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9" y="2793"/>
              <a:ext cx="2871"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9" y="3097"/>
              <a:ext cx="2871"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9" y="3400"/>
              <a:ext cx="2871"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9" y="3704"/>
              <a:ext cx="2871"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9" y="4007"/>
              <a:ext cx="2871"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205"/>
              <a:ext cx="28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2554"/>
              <a:ext cx="2880"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2914"/>
              <a:ext cx="2880"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3273"/>
              <a:ext cx="2880"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633"/>
              <a:ext cx="2880"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7" name="Picture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3992"/>
              <a:ext cx="2880"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8" name="Picture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89" y="0"/>
              <a:ext cx="2871"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9" name="Picture 1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89" y="362"/>
              <a:ext cx="2871"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0" name="Picture 1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89" y="736"/>
              <a:ext cx="287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1" name="Picture 1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89" y="1109"/>
              <a:ext cx="287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2" name="Picture 2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889" y="1482"/>
              <a:ext cx="287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3" name="Picture 2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889" y="1856"/>
              <a:ext cx="2871"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4" name="Picture 2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0" y="0"/>
              <a:ext cx="2880"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5" name="Picture 2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364"/>
              <a:ext cx="2880"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6" name="Picture 2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739"/>
              <a:ext cx="2880"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7" name="Picture 2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0" y="1114"/>
              <a:ext cx="2880"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8" name="Picture 26"/>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0" y="1488"/>
              <a:ext cx="2880"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9" name="Picture 2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0" y="1863"/>
              <a:ext cx="2880"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20" name="Rectangle 28"/>
            <p:cNvSpPr>
              <a:spLocks noChangeArrowheads="1"/>
            </p:cNvSpPr>
            <p:nvPr/>
          </p:nvSpPr>
          <p:spPr bwMode="auto">
            <a:xfrm>
              <a:off x="21" y="2195"/>
              <a:ext cx="5745"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33821" name="Rectangle 29"/>
            <p:cNvSpPr>
              <a:spLocks noChangeArrowheads="1"/>
            </p:cNvSpPr>
            <p:nvPr/>
          </p:nvSpPr>
          <p:spPr bwMode="auto">
            <a:xfrm>
              <a:off x="2882" y="0"/>
              <a:ext cx="8" cy="43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33822" name="Rectangle 30"/>
            <p:cNvSpPr>
              <a:spLocks noChangeArrowheads="1"/>
            </p:cNvSpPr>
            <p:nvPr/>
          </p:nvSpPr>
          <p:spPr bwMode="auto">
            <a:xfrm>
              <a:off x="902" y="88"/>
              <a:ext cx="3850"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altLang="en-US" sz="2800" b="1" dirty="0">
                  <a:solidFill>
                    <a:srgbClr val="000924"/>
                  </a:solidFill>
                </a:rPr>
                <a:t>Chemical/Physical Field Procedures</a:t>
              </a:r>
              <a:endParaRPr lang="en-US" altLang="en-US" sz="2400" dirty="0">
                <a:latin typeface="Times New Roman" pitchFamily="18" charset="0"/>
              </a:endParaRPr>
            </a:p>
          </p:txBody>
        </p:sp>
        <p:sp>
          <p:nvSpPr>
            <p:cNvPr id="33823" name="Rectangle 31"/>
            <p:cNvSpPr>
              <a:spLocks noChangeArrowheads="1"/>
            </p:cNvSpPr>
            <p:nvPr/>
          </p:nvSpPr>
          <p:spPr bwMode="auto">
            <a:xfrm>
              <a:off x="902" y="71"/>
              <a:ext cx="3850"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800" b="1" dirty="0">
                  <a:solidFill>
                    <a:srgbClr val="FFFF00"/>
                  </a:solidFill>
                </a:rPr>
                <a:t>Chemical/Physical Field Procedures</a:t>
              </a:r>
              <a:endParaRPr lang="en-US" altLang="en-US" sz="2400" dirty="0">
                <a:latin typeface="Times New Roman" pitchFamily="18" charset="0"/>
              </a:endParaRPr>
            </a:p>
          </p:txBody>
        </p:sp>
        <p:sp>
          <p:nvSpPr>
            <p:cNvPr id="33824" name="Rectangle 32"/>
            <p:cNvSpPr>
              <a:spLocks noChangeArrowheads="1"/>
            </p:cNvSpPr>
            <p:nvPr/>
          </p:nvSpPr>
          <p:spPr bwMode="auto">
            <a:xfrm>
              <a:off x="560" y="1701"/>
              <a:ext cx="197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b="1" dirty="0">
                  <a:solidFill>
                    <a:srgbClr val="000924"/>
                  </a:solidFill>
                </a:rPr>
                <a:t>Water column grab sampling</a:t>
              </a:r>
              <a:endParaRPr lang="en-US" altLang="en-US" sz="2400" dirty="0">
                <a:latin typeface="Times New Roman" pitchFamily="18" charset="0"/>
              </a:endParaRPr>
            </a:p>
          </p:txBody>
        </p:sp>
        <p:sp>
          <p:nvSpPr>
            <p:cNvPr id="33825" name="Rectangle 33"/>
            <p:cNvSpPr>
              <a:spLocks noChangeArrowheads="1"/>
            </p:cNvSpPr>
            <p:nvPr/>
          </p:nvSpPr>
          <p:spPr bwMode="auto">
            <a:xfrm>
              <a:off x="536" y="1677"/>
              <a:ext cx="197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b="1" dirty="0">
                  <a:solidFill>
                    <a:srgbClr val="FFFF00"/>
                  </a:solidFill>
                </a:rPr>
                <a:t>Water column grab sampling</a:t>
              </a:r>
              <a:endParaRPr lang="en-US" altLang="en-US" sz="2400" dirty="0">
                <a:latin typeface="Times New Roman" pitchFamily="18" charset="0"/>
              </a:endParaRPr>
            </a:p>
          </p:txBody>
        </p:sp>
        <p:sp>
          <p:nvSpPr>
            <p:cNvPr id="33826" name="Rectangle 34"/>
            <p:cNvSpPr>
              <a:spLocks noChangeArrowheads="1"/>
            </p:cNvSpPr>
            <p:nvPr/>
          </p:nvSpPr>
          <p:spPr bwMode="auto">
            <a:xfrm>
              <a:off x="3638" y="1719"/>
              <a:ext cx="1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b="1" dirty="0">
                  <a:solidFill>
                    <a:srgbClr val="000924"/>
                  </a:solidFill>
                </a:rPr>
                <a:t>Depth integrated sampler</a:t>
              </a:r>
              <a:endParaRPr lang="en-US" altLang="en-US" sz="2400" dirty="0">
                <a:latin typeface="Times New Roman" pitchFamily="18" charset="0"/>
              </a:endParaRPr>
            </a:p>
          </p:txBody>
        </p:sp>
        <p:sp>
          <p:nvSpPr>
            <p:cNvPr id="33827" name="Rectangle 35"/>
            <p:cNvSpPr>
              <a:spLocks noChangeArrowheads="1"/>
            </p:cNvSpPr>
            <p:nvPr/>
          </p:nvSpPr>
          <p:spPr bwMode="auto">
            <a:xfrm>
              <a:off x="3614" y="1695"/>
              <a:ext cx="1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b="1" dirty="0">
                  <a:solidFill>
                    <a:srgbClr val="FFFF00"/>
                  </a:solidFill>
                </a:rPr>
                <a:t>Depth integrated sampler</a:t>
              </a:r>
              <a:endParaRPr lang="en-US" altLang="en-US" sz="2400" dirty="0">
                <a:latin typeface="Times New Roman" pitchFamily="18" charset="0"/>
              </a:endParaRPr>
            </a:p>
          </p:txBody>
        </p:sp>
        <p:sp>
          <p:nvSpPr>
            <p:cNvPr id="33828" name="Rectangle 36"/>
            <p:cNvSpPr>
              <a:spLocks noChangeArrowheads="1"/>
            </p:cNvSpPr>
            <p:nvPr/>
          </p:nvSpPr>
          <p:spPr bwMode="auto">
            <a:xfrm>
              <a:off x="410" y="3976"/>
              <a:ext cx="21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b="1" dirty="0">
                  <a:solidFill>
                    <a:srgbClr val="000924"/>
                  </a:solidFill>
                </a:rPr>
                <a:t>Automatic composite samplers</a:t>
              </a:r>
              <a:endParaRPr lang="en-US" altLang="en-US" sz="2400" dirty="0">
                <a:latin typeface="Times New Roman" pitchFamily="18" charset="0"/>
              </a:endParaRPr>
            </a:p>
          </p:txBody>
        </p:sp>
        <p:sp>
          <p:nvSpPr>
            <p:cNvPr id="33829" name="Rectangle 37"/>
            <p:cNvSpPr>
              <a:spLocks noChangeArrowheads="1"/>
            </p:cNvSpPr>
            <p:nvPr/>
          </p:nvSpPr>
          <p:spPr bwMode="auto">
            <a:xfrm>
              <a:off x="386" y="3952"/>
              <a:ext cx="21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b="1" dirty="0">
                  <a:solidFill>
                    <a:srgbClr val="FFBB00"/>
                  </a:solidFill>
                </a:rPr>
                <a:t>Automatic composite samplers</a:t>
              </a:r>
              <a:endParaRPr lang="en-US" altLang="en-US" sz="2400" dirty="0">
                <a:latin typeface="Times New Roman" pitchFamily="18" charset="0"/>
              </a:endParaRPr>
            </a:p>
          </p:txBody>
        </p:sp>
        <p:sp>
          <p:nvSpPr>
            <p:cNvPr id="33830" name="Rectangle 38"/>
            <p:cNvSpPr>
              <a:spLocks noChangeArrowheads="1"/>
            </p:cNvSpPr>
            <p:nvPr/>
          </p:nvSpPr>
          <p:spPr bwMode="auto">
            <a:xfrm>
              <a:off x="3493" y="3974"/>
              <a:ext cx="18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b="1" dirty="0">
                  <a:solidFill>
                    <a:srgbClr val="000924"/>
                  </a:solidFill>
                </a:rPr>
                <a:t>Time-of-travel dye injection</a:t>
              </a:r>
              <a:endParaRPr lang="en-US" altLang="en-US" sz="2400" dirty="0">
                <a:latin typeface="Times New Roman" pitchFamily="18" charset="0"/>
              </a:endParaRPr>
            </a:p>
          </p:txBody>
        </p:sp>
        <p:sp>
          <p:nvSpPr>
            <p:cNvPr id="33831" name="Rectangle 39"/>
            <p:cNvSpPr>
              <a:spLocks noChangeArrowheads="1"/>
            </p:cNvSpPr>
            <p:nvPr/>
          </p:nvSpPr>
          <p:spPr bwMode="auto">
            <a:xfrm>
              <a:off x="3469" y="3950"/>
              <a:ext cx="18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b="1" dirty="0">
                  <a:solidFill>
                    <a:srgbClr val="FFFF00"/>
                  </a:solidFill>
                </a:rPr>
                <a:t>Time-of-travel dye injection</a:t>
              </a:r>
              <a:endParaRPr lang="en-US" altLang="en-US" sz="2400" dirty="0">
                <a:latin typeface="Times New Roman" pitchFamily="18" charset="0"/>
              </a:endParaRP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2"/>
          <p:cNvGrpSpPr>
            <a:grpSpLocks/>
          </p:cNvGrpSpPr>
          <p:nvPr/>
        </p:nvGrpSpPr>
        <p:grpSpPr bwMode="auto">
          <a:xfrm>
            <a:off x="0" y="0"/>
            <a:ext cx="9240838" cy="6858000"/>
            <a:chOff x="0" y="0"/>
            <a:chExt cx="5821" cy="4320"/>
          </a:xfrm>
        </p:grpSpPr>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2196"/>
              <a:ext cx="2880"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2387"/>
              <a:ext cx="2880"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0" y="2588"/>
              <a:ext cx="2880"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0" y="2789"/>
              <a:ext cx="2880"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0" y="2990"/>
              <a:ext cx="288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0" y="3191"/>
              <a:ext cx="2880"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0" y="3392"/>
              <a:ext cx="288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80" y="3593"/>
              <a:ext cx="288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80" y="3794"/>
              <a:ext cx="288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80" y="3995"/>
              <a:ext cx="288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80" y="4196"/>
              <a:ext cx="2880"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4"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2192"/>
              <a:ext cx="2876"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5" name="Picture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2426"/>
              <a:ext cx="2876"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6" name="Picture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2671"/>
              <a:ext cx="2876"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7" name="Picture 1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2916"/>
              <a:ext cx="2876"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8" name="Picture 1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3161"/>
              <a:ext cx="2876"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9" name="Picture 1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3406"/>
              <a:ext cx="2876"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0" name="Picture 2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3651"/>
              <a:ext cx="2876"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1" name="Picture 2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3896"/>
              <a:ext cx="2876"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2" name="Picture 2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0" y="4142"/>
              <a:ext cx="2876"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3" name="Picture 2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880" y="0"/>
              <a:ext cx="2880"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4" name="Picture 2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880" y="154"/>
              <a:ext cx="288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5" name="Picture 2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880" y="314"/>
              <a:ext cx="288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6" name="Picture 26"/>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880" y="475"/>
              <a:ext cx="288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7" name="Picture 2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880" y="636"/>
              <a:ext cx="288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8" name="Picture 28"/>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880" y="796"/>
              <a:ext cx="288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9" name="Picture 29"/>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880" y="957"/>
              <a:ext cx="288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0" name="Picture 30"/>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880" y="1118"/>
              <a:ext cx="288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1" name="Picture 31"/>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880" y="1278"/>
              <a:ext cx="288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2" name="Picture 32"/>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880" y="1439"/>
              <a:ext cx="288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3" name="Picture 3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880" y="1600"/>
              <a:ext cx="288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4" name="Picture 34"/>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880" y="1760"/>
              <a:ext cx="2880"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5" name="Picture 35"/>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880" y="1921"/>
              <a:ext cx="288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6" name="Picture 36"/>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2880" y="2082"/>
              <a:ext cx="2880"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7" name="Picture 37"/>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0" y="0"/>
              <a:ext cx="288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8" name="Picture 38"/>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0" y="116"/>
              <a:ext cx="288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9" name="Picture 39"/>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0" y="238"/>
              <a:ext cx="288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0" name="Picture 40"/>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0" y="361"/>
              <a:ext cx="288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1" name="Picture 41"/>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0" y="483"/>
              <a:ext cx="288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2" name="Picture 42"/>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0" y="605"/>
              <a:ext cx="288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3" name="Picture 43"/>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0" y="727"/>
              <a:ext cx="288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4" name="Picture 44"/>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0" y="849"/>
              <a:ext cx="288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5" name="Picture 45"/>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0" y="972"/>
              <a:ext cx="288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6" name="Picture 46"/>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0" y="1094"/>
              <a:ext cx="288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7" name="Picture 47"/>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0" y="1216"/>
              <a:ext cx="288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8" name="Picture 48"/>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0" y="1338"/>
              <a:ext cx="288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9" name="Picture 49"/>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0" y="1460"/>
              <a:ext cx="288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90" name="Picture 50"/>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0" y="1582"/>
              <a:ext cx="288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91" name="Picture 51"/>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0" y="1704"/>
              <a:ext cx="288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92" name="Picture 52"/>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0" y="1826"/>
              <a:ext cx="288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93" name="Picture 53"/>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0" y="1949"/>
              <a:ext cx="288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94" name="Picture 54"/>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0" y="2071"/>
              <a:ext cx="288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95" name="Rectangle 55"/>
            <p:cNvSpPr>
              <a:spLocks noChangeArrowheads="1"/>
            </p:cNvSpPr>
            <p:nvPr/>
          </p:nvSpPr>
          <p:spPr bwMode="auto">
            <a:xfrm>
              <a:off x="0" y="2188"/>
              <a:ext cx="5760"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35896" name="Rectangle 56"/>
            <p:cNvSpPr>
              <a:spLocks noChangeArrowheads="1"/>
            </p:cNvSpPr>
            <p:nvPr/>
          </p:nvSpPr>
          <p:spPr bwMode="auto">
            <a:xfrm>
              <a:off x="2868" y="0"/>
              <a:ext cx="8" cy="43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35898" name="Rectangle 58"/>
            <p:cNvSpPr>
              <a:spLocks noChangeArrowheads="1"/>
            </p:cNvSpPr>
            <p:nvPr/>
          </p:nvSpPr>
          <p:spPr bwMode="auto">
            <a:xfrm>
              <a:off x="875" y="171"/>
              <a:ext cx="427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600" b="1" dirty="0" smtClean="0">
                  <a:solidFill>
                    <a:srgbClr val="FFFF00"/>
                  </a:solidFill>
                  <a:effectLst>
                    <a:outerShdw blurRad="38100" dist="38100" dir="2700000" algn="tl">
                      <a:srgbClr val="000000">
                        <a:alpha val="43137"/>
                      </a:srgbClr>
                    </a:outerShdw>
                  </a:effectLst>
                </a:rPr>
                <a:t>Chemical </a:t>
              </a:r>
              <a:r>
                <a:rPr lang="en-US" altLang="en-US" sz="2600" b="1" dirty="0">
                  <a:solidFill>
                    <a:srgbClr val="FFFF00"/>
                  </a:solidFill>
                  <a:effectLst>
                    <a:outerShdw blurRad="38100" dist="38100" dir="2700000" algn="tl">
                      <a:srgbClr val="000000">
                        <a:alpha val="43137"/>
                      </a:srgbClr>
                    </a:outerShdw>
                  </a:effectLst>
                </a:rPr>
                <a:t>Effluent &amp; Exposure </a:t>
              </a:r>
              <a:r>
                <a:rPr lang="en-US" altLang="en-US" sz="2600" b="1" dirty="0" smtClean="0">
                  <a:solidFill>
                    <a:srgbClr val="FFFF00"/>
                  </a:solidFill>
                  <a:effectLst>
                    <a:outerShdw blurRad="38100" dist="38100" dir="2700000" algn="tl">
                      <a:srgbClr val="000000">
                        <a:alpha val="43137"/>
                      </a:srgbClr>
                    </a:outerShdw>
                  </a:effectLst>
                </a:rPr>
                <a:t>Information </a:t>
              </a:r>
              <a:endParaRPr lang="en-US" altLang="en-US" sz="2400" dirty="0">
                <a:effectLst>
                  <a:outerShdw blurRad="38100" dist="38100" dir="2700000" algn="tl">
                    <a:srgbClr val="000000">
                      <a:alpha val="43137"/>
                    </a:srgbClr>
                  </a:outerShdw>
                </a:effectLst>
                <a:latin typeface="Times New Roman" pitchFamily="18" charset="0"/>
              </a:endParaRPr>
            </a:p>
          </p:txBody>
        </p:sp>
        <p:sp>
          <p:nvSpPr>
            <p:cNvPr id="35901" name="Rectangle 61"/>
            <p:cNvSpPr>
              <a:spLocks noChangeArrowheads="1"/>
            </p:cNvSpPr>
            <p:nvPr/>
          </p:nvSpPr>
          <p:spPr bwMode="auto">
            <a:xfrm>
              <a:off x="3104" y="1401"/>
              <a:ext cx="2717"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b="1" dirty="0">
                  <a:solidFill>
                    <a:srgbClr val="000924"/>
                  </a:solidFill>
                </a:rPr>
                <a:t>Permitted Discharges are Sampled for </a:t>
              </a:r>
              <a:endParaRPr lang="en-US" altLang="en-US" sz="2400" dirty="0">
                <a:latin typeface="Times New Roman" pitchFamily="18" charset="0"/>
              </a:endParaRPr>
            </a:p>
          </p:txBody>
        </p:sp>
        <p:sp>
          <p:nvSpPr>
            <p:cNvPr id="35902" name="Rectangle 62"/>
            <p:cNvSpPr>
              <a:spLocks noChangeArrowheads="1"/>
            </p:cNvSpPr>
            <p:nvPr/>
          </p:nvSpPr>
          <p:spPr bwMode="auto">
            <a:xfrm>
              <a:off x="3080" y="1377"/>
              <a:ext cx="2717"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b="1" dirty="0">
                  <a:solidFill>
                    <a:srgbClr val="FFFF00"/>
                  </a:solidFill>
                </a:rPr>
                <a:t>Permitted Discharges are Sampled for </a:t>
              </a:r>
              <a:endParaRPr lang="en-US" altLang="en-US" sz="2400" dirty="0">
                <a:latin typeface="Times New Roman" pitchFamily="18" charset="0"/>
              </a:endParaRPr>
            </a:p>
          </p:txBody>
        </p:sp>
        <p:sp>
          <p:nvSpPr>
            <p:cNvPr id="35903" name="Rectangle 63"/>
            <p:cNvSpPr>
              <a:spLocks noChangeArrowheads="1"/>
            </p:cNvSpPr>
            <p:nvPr/>
          </p:nvSpPr>
          <p:spPr bwMode="auto">
            <a:xfrm>
              <a:off x="3104" y="1566"/>
              <a:ext cx="2717"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b="1" dirty="0">
                  <a:solidFill>
                    <a:srgbClr val="000924"/>
                  </a:solidFill>
                </a:rPr>
                <a:t>a Variety of Chemicals - This Provides </a:t>
              </a:r>
              <a:endParaRPr lang="en-US" altLang="en-US" sz="2400" dirty="0">
                <a:latin typeface="Times New Roman" pitchFamily="18" charset="0"/>
              </a:endParaRPr>
            </a:p>
          </p:txBody>
        </p:sp>
        <p:sp>
          <p:nvSpPr>
            <p:cNvPr id="35904" name="Rectangle 64"/>
            <p:cNvSpPr>
              <a:spLocks noChangeArrowheads="1"/>
            </p:cNvSpPr>
            <p:nvPr/>
          </p:nvSpPr>
          <p:spPr bwMode="auto">
            <a:xfrm>
              <a:off x="3080" y="1542"/>
              <a:ext cx="2717"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b="1" dirty="0">
                  <a:solidFill>
                    <a:srgbClr val="FFFF00"/>
                  </a:solidFill>
                </a:rPr>
                <a:t>a Variety of Chemicals - This Provides </a:t>
              </a:r>
              <a:endParaRPr lang="en-US" altLang="en-US" sz="2400" dirty="0">
                <a:latin typeface="Times New Roman" pitchFamily="18" charset="0"/>
              </a:endParaRPr>
            </a:p>
          </p:txBody>
        </p:sp>
        <p:sp>
          <p:nvSpPr>
            <p:cNvPr id="35905" name="Rectangle 65"/>
            <p:cNvSpPr>
              <a:spLocks noChangeArrowheads="1"/>
            </p:cNvSpPr>
            <p:nvPr/>
          </p:nvSpPr>
          <p:spPr bwMode="auto">
            <a:xfrm>
              <a:off x="3104" y="1732"/>
              <a:ext cx="2421"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b="1" dirty="0">
                  <a:solidFill>
                    <a:srgbClr val="000924"/>
                  </a:solidFill>
                </a:rPr>
                <a:t>Data to Determine Pollutant Loads</a:t>
              </a:r>
              <a:endParaRPr lang="en-US" altLang="en-US" sz="2400" dirty="0">
                <a:latin typeface="Times New Roman" pitchFamily="18" charset="0"/>
              </a:endParaRPr>
            </a:p>
          </p:txBody>
        </p:sp>
        <p:sp>
          <p:nvSpPr>
            <p:cNvPr id="35906" name="Rectangle 66"/>
            <p:cNvSpPr>
              <a:spLocks noChangeArrowheads="1"/>
            </p:cNvSpPr>
            <p:nvPr/>
          </p:nvSpPr>
          <p:spPr bwMode="auto">
            <a:xfrm>
              <a:off x="3080" y="1708"/>
              <a:ext cx="2421"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b="1" dirty="0">
                  <a:solidFill>
                    <a:srgbClr val="FFFF00"/>
                  </a:solidFill>
                </a:rPr>
                <a:t>Data to Determine Pollutant Loads</a:t>
              </a:r>
              <a:endParaRPr lang="en-US" altLang="en-US" sz="2400" dirty="0">
                <a:latin typeface="Times New Roman" pitchFamily="18" charset="0"/>
              </a:endParaRPr>
            </a:p>
          </p:txBody>
        </p:sp>
        <p:sp>
          <p:nvSpPr>
            <p:cNvPr id="35907" name="Rectangle 67"/>
            <p:cNvSpPr>
              <a:spLocks noChangeArrowheads="1"/>
            </p:cNvSpPr>
            <p:nvPr/>
          </p:nvSpPr>
          <p:spPr bwMode="auto">
            <a:xfrm>
              <a:off x="160" y="1561"/>
              <a:ext cx="2709"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b="1" dirty="0">
                  <a:solidFill>
                    <a:srgbClr val="000924"/>
                  </a:solidFill>
                </a:rPr>
                <a:t>Whole Effluent Toxicity (WET) Testing </a:t>
              </a:r>
              <a:endParaRPr lang="en-US" altLang="en-US" sz="2400" dirty="0">
                <a:latin typeface="Times New Roman" pitchFamily="18" charset="0"/>
              </a:endParaRPr>
            </a:p>
          </p:txBody>
        </p:sp>
        <p:sp>
          <p:nvSpPr>
            <p:cNvPr id="35908" name="Rectangle 68"/>
            <p:cNvSpPr>
              <a:spLocks noChangeArrowheads="1"/>
            </p:cNvSpPr>
            <p:nvPr/>
          </p:nvSpPr>
          <p:spPr bwMode="auto">
            <a:xfrm>
              <a:off x="136" y="1537"/>
              <a:ext cx="2709"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b="1" dirty="0">
                  <a:solidFill>
                    <a:srgbClr val="FFFF00"/>
                  </a:solidFill>
                </a:rPr>
                <a:t>Whole Effluent Toxicity (WET) Testing </a:t>
              </a:r>
              <a:endParaRPr lang="en-US" altLang="en-US" sz="2400" dirty="0">
                <a:latin typeface="Times New Roman" pitchFamily="18" charset="0"/>
              </a:endParaRPr>
            </a:p>
          </p:txBody>
        </p:sp>
        <p:sp>
          <p:nvSpPr>
            <p:cNvPr id="35909" name="Rectangle 69"/>
            <p:cNvSpPr>
              <a:spLocks noChangeArrowheads="1"/>
            </p:cNvSpPr>
            <p:nvPr/>
          </p:nvSpPr>
          <p:spPr bwMode="auto">
            <a:xfrm>
              <a:off x="160" y="1726"/>
              <a:ext cx="2477"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b="1" dirty="0">
                  <a:solidFill>
                    <a:srgbClr val="000924"/>
                  </a:solidFill>
                </a:rPr>
                <a:t>is Performed Primarily on Effluents</a:t>
              </a:r>
              <a:endParaRPr lang="en-US" altLang="en-US" sz="2400" dirty="0">
                <a:latin typeface="Times New Roman" pitchFamily="18" charset="0"/>
              </a:endParaRPr>
            </a:p>
          </p:txBody>
        </p:sp>
        <p:sp>
          <p:nvSpPr>
            <p:cNvPr id="35910" name="Rectangle 70"/>
            <p:cNvSpPr>
              <a:spLocks noChangeArrowheads="1"/>
            </p:cNvSpPr>
            <p:nvPr/>
          </p:nvSpPr>
          <p:spPr bwMode="auto">
            <a:xfrm>
              <a:off x="136" y="1702"/>
              <a:ext cx="2477"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b="1" dirty="0">
                  <a:solidFill>
                    <a:srgbClr val="FFFF00"/>
                  </a:solidFill>
                </a:rPr>
                <a:t>is Performed Primarily on Effluents</a:t>
              </a:r>
              <a:endParaRPr lang="en-US" altLang="en-US" sz="2400" dirty="0">
                <a:latin typeface="Times New Roman" pitchFamily="18" charset="0"/>
              </a:endParaRPr>
            </a:p>
          </p:txBody>
        </p:sp>
        <p:sp>
          <p:nvSpPr>
            <p:cNvPr id="35911" name="Rectangle 71"/>
            <p:cNvSpPr>
              <a:spLocks noChangeArrowheads="1"/>
            </p:cNvSpPr>
            <p:nvPr/>
          </p:nvSpPr>
          <p:spPr bwMode="auto">
            <a:xfrm>
              <a:off x="96" y="3057"/>
              <a:ext cx="2733"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b="1" dirty="0">
                  <a:solidFill>
                    <a:srgbClr val="000924"/>
                  </a:solidFill>
                </a:rPr>
                <a:t>Biochemical Markers (Biomarkers) are </a:t>
              </a:r>
              <a:endParaRPr lang="en-US" altLang="en-US" sz="2400" dirty="0">
                <a:latin typeface="Times New Roman" pitchFamily="18" charset="0"/>
              </a:endParaRPr>
            </a:p>
          </p:txBody>
        </p:sp>
        <p:sp>
          <p:nvSpPr>
            <p:cNvPr id="35912" name="Rectangle 72"/>
            <p:cNvSpPr>
              <a:spLocks noChangeArrowheads="1"/>
            </p:cNvSpPr>
            <p:nvPr/>
          </p:nvSpPr>
          <p:spPr bwMode="auto">
            <a:xfrm>
              <a:off x="72" y="3033"/>
              <a:ext cx="2733"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b="1" dirty="0">
                  <a:solidFill>
                    <a:srgbClr val="FFFF00"/>
                  </a:solidFill>
                </a:rPr>
                <a:t>Biochemical Markers (Biomarkers) are </a:t>
              </a:r>
              <a:endParaRPr lang="en-US" altLang="en-US" sz="2400" dirty="0">
                <a:latin typeface="Times New Roman" pitchFamily="18" charset="0"/>
              </a:endParaRPr>
            </a:p>
          </p:txBody>
        </p:sp>
        <p:sp>
          <p:nvSpPr>
            <p:cNvPr id="35913" name="Rectangle 73"/>
            <p:cNvSpPr>
              <a:spLocks noChangeArrowheads="1"/>
            </p:cNvSpPr>
            <p:nvPr/>
          </p:nvSpPr>
          <p:spPr bwMode="auto">
            <a:xfrm>
              <a:off x="96" y="3222"/>
              <a:ext cx="2181"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b="1" dirty="0">
                  <a:solidFill>
                    <a:srgbClr val="000924"/>
                  </a:solidFill>
                </a:rPr>
                <a:t>Useful for Discerning Problem </a:t>
              </a:r>
              <a:endParaRPr lang="en-US" altLang="en-US" sz="2400" dirty="0">
                <a:latin typeface="Times New Roman" pitchFamily="18" charset="0"/>
              </a:endParaRPr>
            </a:p>
          </p:txBody>
        </p:sp>
        <p:sp>
          <p:nvSpPr>
            <p:cNvPr id="35914" name="Rectangle 74"/>
            <p:cNvSpPr>
              <a:spLocks noChangeArrowheads="1"/>
            </p:cNvSpPr>
            <p:nvPr/>
          </p:nvSpPr>
          <p:spPr bwMode="auto">
            <a:xfrm>
              <a:off x="72" y="3198"/>
              <a:ext cx="2181"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b="1" dirty="0">
                  <a:solidFill>
                    <a:srgbClr val="FFFF00"/>
                  </a:solidFill>
                </a:rPr>
                <a:t>Useful for Discerning Problem </a:t>
              </a:r>
              <a:endParaRPr lang="en-US" altLang="en-US" sz="2400" dirty="0">
                <a:latin typeface="Times New Roman" pitchFamily="18" charset="0"/>
              </a:endParaRPr>
            </a:p>
          </p:txBody>
        </p:sp>
        <p:sp>
          <p:nvSpPr>
            <p:cNvPr id="35915" name="Rectangle 75"/>
            <p:cNvSpPr>
              <a:spLocks noChangeArrowheads="1"/>
            </p:cNvSpPr>
            <p:nvPr/>
          </p:nvSpPr>
          <p:spPr bwMode="auto">
            <a:xfrm>
              <a:off x="96" y="3388"/>
              <a:ext cx="765"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b="1" dirty="0">
                  <a:solidFill>
                    <a:srgbClr val="000924"/>
                  </a:solidFill>
                </a:rPr>
                <a:t>Pollutants</a:t>
              </a:r>
              <a:endParaRPr lang="en-US" altLang="en-US" sz="2400" dirty="0">
                <a:latin typeface="Times New Roman" pitchFamily="18" charset="0"/>
              </a:endParaRPr>
            </a:p>
          </p:txBody>
        </p:sp>
        <p:sp>
          <p:nvSpPr>
            <p:cNvPr id="35916" name="Rectangle 76"/>
            <p:cNvSpPr>
              <a:spLocks noChangeArrowheads="1"/>
            </p:cNvSpPr>
            <p:nvPr/>
          </p:nvSpPr>
          <p:spPr bwMode="auto">
            <a:xfrm>
              <a:off x="72" y="3364"/>
              <a:ext cx="765"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b="1" dirty="0">
                  <a:solidFill>
                    <a:srgbClr val="FFFF00"/>
                  </a:solidFill>
                </a:rPr>
                <a:t>Pollutants</a:t>
              </a:r>
              <a:endParaRPr lang="en-US" altLang="en-US" sz="2400" dirty="0">
                <a:latin typeface="Times New Roman" pitchFamily="18" charset="0"/>
              </a:endParaRPr>
            </a:p>
          </p:txBody>
        </p:sp>
        <p:sp>
          <p:nvSpPr>
            <p:cNvPr id="35917" name="Rectangle 77"/>
            <p:cNvSpPr>
              <a:spLocks noChangeArrowheads="1"/>
            </p:cNvSpPr>
            <p:nvPr/>
          </p:nvSpPr>
          <p:spPr bwMode="auto">
            <a:xfrm>
              <a:off x="3032" y="2681"/>
              <a:ext cx="2117"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b="1" dirty="0">
                  <a:solidFill>
                    <a:srgbClr val="000924"/>
                  </a:solidFill>
                </a:rPr>
                <a:t>Fish Tissue Analysis Reveals </a:t>
              </a:r>
              <a:endParaRPr lang="en-US" altLang="en-US" sz="2400" dirty="0">
                <a:latin typeface="Times New Roman" pitchFamily="18" charset="0"/>
              </a:endParaRPr>
            </a:p>
          </p:txBody>
        </p:sp>
        <p:sp>
          <p:nvSpPr>
            <p:cNvPr id="35918" name="Rectangle 78"/>
            <p:cNvSpPr>
              <a:spLocks noChangeArrowheads="1"/>
            </p:cNvSpPr>
            <p:nvPr/>
          </p:nvSpPr>
          <p:spPr bwMode="auto">
            <a:xfrm>
              <a:off x="3008" y="2657"/>
              <a:ext cx="2117"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b="1" dirty="0">
                  <a:solidFill>
                    <a:srgbClr val="FFFF00"/>
                  </a:solidFill>
                </a:rPr>
                <a:t>Fish Tissue Analysis Reveals </a:t>
              </a:r>
              <a:endParaRPr lang="en-US" altLang="en-US" sz="2400" dirty="0">
                <a:latin typeface="Times New Roman" pitchFamily="18" charset="0"/>
              </a:endParaRPr>
            </a:p>
          </p:txBody>
        </p:sp>
        <p:sp>
          <p:nvSpPr>
            <p:cNvPr id="35919" name="Rectangle 79"/>
            <p:cNvSpPr>
              <a:spLocks noChangeArrowheads="1"/>
            </p:cNvSpPr>
            <p:nvPr/>
          </p:nvSpPr>
          <p:spPr bwMode="auto">
            <a:xfrm>
              <a:off x="3032" y="2846"/>
              <a:ext cx="26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b="1" dirty="0">
                  <a:solidFill>
                    <a:srgbClr val="000924"/>
                  </a:solidFill>
                </a:rPr>
                <a:t>Bioaccumulative Pollutants and Risks </a:t>
              </a:r>
              <a:endParaRPr lang="en-US" altLang="en-US" sz="2400" dirty="0">
                <a:latin typeface="Times New Roman" pitchFamily="18" charset="0"/>
              </a:endParaRPr>
            </a:p>
          </p:txBody>
        </p:sp>
        <p:sp>
          <p:nvSpPr>
            <p:cNvPr id="35920" name="Rectangle 80"/>
            <p:cNvSpPr>
              <a:spLocks noChangeArrowheads="1"/>
            </p:cNvSpPr>
            <p:nvPr/>
          </p:nvSpPr>
          <p:spPr bwMode="auto">
            <a:xfrm>
              <a:off x="3008" y="2822"/>
              <a:ext cx="26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b="1" dirty="0">
                  <a:solidFill>
                    <a:srgbClr val="FFFF00"/>
                  </a:solidFill>
                </a:rPr>
                <a:t>Bioaccumulative Pollutants and Risks </a:t>
              </a:r>
              <a:endParaRPr lang="en-US" altLang="en-US" sz="2400" dirty="0">
                <a:latin typeface="Times New Roman" pitchFamily="18" charset="0"/>
              </a:endParaRPr>
            </a:p>
          </p:txBody>
        </p:sp>
        <p:sp>
          <p:nvSpPr>
            <p:cNvPr id="35921" name="Rectangle 81"/>
            <p:cNvSpPr>
              <a:spLocks noChangeArrowheads="1"/>
            </p:cNvSpPr>
            <p:nvPr/>
          </p:nvSpPr>
          <p:spPr bwMode="auto">
            <a:xfrm>
              <a:off x="3032" y="3012"/>
              <a:ext cx="2061"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b="1" dirty="0">
                  <a:solidFill>
                    <a:srgbClr val="000924"/>
                  </a:solidFill>
                </a:rPr>
                <a:t>to Human and Wildlife Health</a:t>
              </a:r>
              <a:endParaRPr lang="en-US" altLang="en-US" sz="2400" dirty="0">
                <a:latin typeface="Times New Roman" pitchFamily="18" charset="0"/>
              </a:endParaRPr>
            </a:p>
          </p:txBody>
        </p:sp>
        <p:sp>
          <p:nvSpPr>
            <p:cNvPr id="35922" name="Rectangle 82"/>
            <p:cNvSpPr>
              <a:spLocks noChangeArrowheads="1"/>
            </p:cNvSpPr>
            <p:nvPr/>
          </p:nvSpPr>
          <p:spPr bwMode="auto">
            <a:xfrm>
              <a:off x="3008" y="2988"/>
              <a:ext cx="2061"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b="1" dirty="0">
                  <a:solidFill>
                    <a:srgbClr val="FFFF00"/>
                  </a:solidFill>
                </a:rPr>
                <a:t>to Human and Wildlife Health</a:t>
              </a:r>
              <a:endParaRPr lang="en-US" altLang="en-US" sz="2400" dirty="0">
                <a:latin typeface="Times New Roman" pitchFamily="18" charset="0"/>
              </a:endParaRP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4953000" y="990600"/>
            <a:ext cx="4114800" cy="5601533"/>
          </a:xfrm>
          <a:prstGeom prst="rect">
            <a:avLst/>
          </a:prstGeom>
          <a:noFill/>
          <a:ln w="9525">
            <a:noFill/>
            <a:miter lim="800000"/>
            <a:headEnd/>
            <a:tailEnd/>
          </a:ln>
        </p:spPr>
        <p:txBody>
          <a:bodyPr wrap="square" lIns="0" tIns="0" rIns="0" bIns="0">
            <a:spAutoFit/>
          </a:bodyPr>
          <a:lstStyle/>
          <a:p>
            <a:pPr marL="236538" indent="-236538">
              <a:spcBef>
                <a:spcPct val="20000"/>
              </a:spcBef>
              <a:buFont typeface="Wingdings" pitchFamily="2" charset="2"/>
              <a:buChar char="§"/>
            </a:pPr>
            <a:r>
              <a:rPr lang="en-US" sz="2000" dirty="0">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rPr>
              <a:t>Pollution survey design </a:t>
            </a:r>
            <a:r>
              <a:rPr lang="en-US" sz="2000" dirty="0" smtClean="0">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rPr>
              <a:t>– geometric </a:t>
            </a:r>
            <a:r>
              <a:rPr lang="en-US" sz="2000" dirty="0">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rPr>
              <a:t>allocation of sampling </a:t>
            </a:r>
            <a:r>
              <a:rPr lang="en-US" sz="2000" dirty="0" smtClean="0">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rPr>
              <a:t>sites with additional </a:t>
            </a:r>
            <a:r>
              <a:rPr lang="en-US" sz="2000" dirty="0">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rPr>
              <a:t>sites positioned in proximity to suspected sources of stress &amp; </a:t>
            </a:r>
            <a:r>
              <a:rPr lang="en-US" sz="2000" dirty="0" smtClean="0">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rPr>
              <a:t>contamination.</a:t>
            </a:r>
            <a:endParaRPr lang="en-US" sz="2000" dirty="0">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endParaRPr>
          </a:p>
          <a:p>
            <a:pPr marL="236538" indent="-236538">
              <a:spcBef>
                <a:spcPct val="20000"/>
              </a:spcBef>
              <a:buFont typeface="Wingdings" pitchFamily="2" charset="2"/>
              <a:buChar char="§"/>
            </a:pPr>
            <a:r>
              <a:rPr lang="en-US" sz="2000" dirty="0">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rPr>
              <a:t>Each site assigned a consistent site code (e.g., </a:t>
            </a:r>
            <a:r>
              <a:rPr lang="en-US" sz="2000" dirty="0" smtClean="0">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rPr>
              <a:t>13-6).</a:t>
            </a:r>
            <a:endParaRPr lang="en-US" sz="2000" dirty="0">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endParaRPr>
          </a:p>
          <a:p>
            <a:pPr marL="236538" indent="-236538">
              <a:spcBef>
                <a:spcPct val="20000"/>
              </a:spcBef>
              <a:buFont typeface="Wingdings" pitchFamily="2" charset="2"/>
              <a:buChar char="§"/>
            </a:pPr>
            <a:r>
              <a:rPr lang="en-US" sz="2000" dirty="0" smtClean="0">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rPr>
              <a:t>70 sites sampled in mainstem &amp; tributary subwatersheds in 2016.</a:t>
            </a:r>
            <a:endParaRPr lang="en-US" sz="2000" dirty="0">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endParaRPr>
          </a:p>
          <a:p>
            <a:pPr marL="236538" indent="-236538">
              <a:spcBef>
                <a:spcPct val="20000"/>
              </a:spcBef>
              <a:buFont typeface="Wingdings" pitchFamily="2" charset="2"/>
              <a:buChar char="§"/>
            </a:pPr>
            <a:r>
              <a:rPr lang="en-US" sz="2000" dirty="0">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rPr>
              <a:t>Each sampled for </a:t>
            </a:r>
            <a:r>
              <a:rPr lang="en-US" sz="2000" dirty="0" smtClean="0">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rPr>
              <a:t>biological, habitat, </a:t>
            </a:r>
            <a:r>
              <a:rPr lang="en-US" sz="2000" dirty="0">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rPr>
              <a:t>&amp; water quality </a:t>
            </a:r>
            <a:r>
              <a:rPr lang="en-US" sz="2000" dirty="0" smtClean="0">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rPr>
              <a:t>parameters.</a:t>
            </a:r>
            <a:endParaRPr lang="en-US" sz="2000" dirty="0">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endParaRPr>
          </a:p>
          <a:p>
            <a:pPr marL="236538" indent="-236538">
              <a:spcBef>
                <a:spcPct val="20000"/>
              </a:spcBef>
              <a:buFont typeface="Wingdings" pitchFamily="2" charset="2"/>
              <a:buChar char="§"/>
            </a:pPr>
            <a:r>
              <a:rPr lang="en-US" sz="2000" dirty="0" smtClean="0">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rPr>
              <a:t>Employed 3 </a:t>
            </a:r>
            <a:r>
              <a:rPr lang="en-US" sz="2000" dirty="0">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rPr>
              <a:t>crews over </a:t>
            </a:r>
            <a:r>
              <a:rPr lang="en-US" sz="2000" dirty="0" smtClean="0">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rPr>
              <a:t>a July-October seasonal index period.</a:t>
            </a:r>
            <a:endParaRPr lang="en-US" sz="2000" dirty="0">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endParaRPr>
          </a:p>
          <a:p>
            <a:pPr marL="236538" indent="-236538">
              <a:spcBef>
                <a:spcPct val="20000"/>
              </a:spcBef>
              <a:buFont typeface="Wingdings" pitchFamily="2" charset="2"/>
              <a:buChar char="§"/>
            </a:pPr>
            <a:r>
              <a:rPr lang="en-US" sz="2000" dirty="0" smtClean="0">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rPr>
              <a:t>Followed IEPA </a:t>
            </a:r>
            <a:r>
              <a:rPr lang="en-US" sz="2000" dirty="0">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rPr>
              <a:t>methods to ensure data consistency </a:t>
            </a:r>
            <a:r>
              <a:rPr lang="en-US" sz="2000" dirty="0" smtClean="0">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rPr>
              <a:t>&amp; relevance </a:t>
            </a:r>
            <a:r>
              <a:rPr lang="en-US" sz="2000" dirty="0">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rPr>
              <a:t>of </a:t>
            </a:r>
            <a:r>
              <a:rPr lang="en-US" sz="2000" dirty="0" smtClean="0">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rPr>
              <a:t>results.</a:t>
            </a:r>
          </a:p>
          <a:p>
            <a:pPr marL="236538" indent="-236538">
              <a:spcBef>
                <a:spcPct val="20000"/>
              </a:spcBef>
              <a:buFont typeface="Wingdings" pitchFamily="2" charset="2"/>
              <a:buChar char="§"/>
            </a:pPr>
            <a:r>
              <a:rPr lang="en-US" sz="2000" dirty="0" smtClean="0">
                <a:solidFill>
                  <a:schemeClr val="tx1">
                    <a:lumMod val="75000"/>
                    <a:lumOff val="25000"/>
                  </a:schemeClr>
                </a:solidFill>
                <a:effectLst>
                  <a:outerShdw blurRad="38100" dist="38100" dir="2700000" algn="tl">
                    <a:srgbClr val="000000">
                      <a:alpha val="43137"/>
                    </a:srgbClr>
                  </a:outerShdw>
                </a:effectLst>
                <a:latin typeface="Calibri" pitchFamily="34" charset="0"/>
                <a:cs typeface="Calibri" pitchFamily="34" charset="0"/>
              </a:rPr>
              <a:t>Three year rotation initiated in 2017.</a:t>
            </a:r>
            <a:endParaRPr lang="en-US" sz="2000" dirty="0" smtClean="0">
              <a:effectLst>
                <a:outerShdw blurRad="38100" dist="38100" dir="2700000" algn="tl">
                  <a:srgbClr val="000000">
                    <a:alpha val="43137"/>
                  </a:srgbClr>
                </a:outerShdw>
              </a:effectLst>
              <a:latin typeface="Calibri" pitchFamily="34" charset="0"/>
              <a:cs typeface="Calibri" pitchFamily="34" charset="0"/>
            </a:endParaRPr>
          </a:p>
        </p:txBody>
      </p:sp>
      <p:sp>
        <p:nvSpPr>
          <p:cNvPr id="4" name="Text Box 2"/>
          <p:cNvSpPr txBox="1">
            <a:spLocks noChangeArrowheads="1"/>
          </p:cNvSpPr>
          <p:nvPr/>
        </p:nvSpPr>
        <p:spPr bwMode="auto">
          <a:xfrm>
            <a:off x="4953000" y="152400"/>
            <a:ext cx="4114800" cy="757130"/>
          </a:xfrm>
          <a:prstGeom prst="rect">
            <a:avLst/>
          </a:prstGeom>
          <a:noFill/>
          <a:ln w="9525">
            <a:noFill/>
            <a:miter lim="800000"/>
            <a:headEnd/>
            <a:tailEnd/>
          </a:ln>
          <a:effectLst/>
        </p:spPr>
        <p:txBody>
          <a:bodyPr wrap="square">
            <a:spAutoFit/>
          </a:bodyPr>
          <a:lstStyle/>
          <a:p>
            <a:pPr>
              <a:lnSpc>
                <a:spcPct val="90000"/>
              </a:lnSpc>
              <a:spcBef>
                <a:spcPct val="0"/>
              </a:spcBef>
            </a:pPr>
            <a:r>
              <a:rPr lang="en-US" sz="2400" b="1" dirty="0" smtClean="0">
                <a:solidFill>
                  <a:schemeClr val="tx1">
                    <a:lumMod val="75000"/>
                    <a:lumOff val="25000"/>
                  </a:schemeClr>
                </a:solidFill>
                <a:effectLst>
                  <a:outerShdw blurRad="38100" dist="38100" dir="2700000" algn="tl">
                    <a:srgbClr val="000000">
                      <a:alpha val="43137"/>
                    </a:srgbClr>
                  </a:outerShdw>
                </a:effectLst>
                <a:latin typeface="+mj-lt"/>
                <a:ea typeface="+mj-ea"/>
                <a:cs typeface="+mj-cs"/>
              </a:rPr>
              <a:t>Upper Des Plaines Watershed Bioassessment</a:t>
            </a:r>
            <a:endParaRPr lang="en-US" sz="2400" b="1" dirty="0">
              <a:solidFill>
                <a:schemeClr val="tx1">
                  <a:lumMod val="75000"/>
                  <a:lumOff val="25000"/>
                </a:schemeClr>
              </a:solidFill>
              <a:effectLst>
                <a:outerShdw blurRad="38100" dist="38100" dir="2700000" algn="tl">
                  <a:srgbClr val="000000">
                    <a:alpha val="43137"/>
                  </a:srgbClr>
                </a:outerShdw>
              </a:effectLst>
              <a:latin typeface="+mj-lt"/>
              <a:ea typeface="+mj-ea"/>
              <a:cs typeface="+mj-cs"/>
            </a:endParaRPr>
          </a:p>
        </p:txBody>
      </p:sp>
      <p:cxnSp>
        <p:nvCxnSpPr>
          <p:cNvPr id="5" name="Straight Connector 4"/>
          <p:cNvCxnSpPr/>
          <p:nvPr/>
        </p:nvCxnSpPr>
        <p:spPr>
          <a:xfrm>
            <a:off x="4953000" y="990600"/>
            <a:ext cx="411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0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805" t="13980" r="48332" b="17787"/>
          <a:stretch/>
        </p:blipFill>
        <p:spPr bwMode="auto">
          <a:xfrm>
            <a:off x="-228600" y="-280220"/>
            <a:ext cx="4940710" cy="7138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9" name="Text Box 5"/>
          <p:cNvSpPr txBox="1">
            <a:spLocks noChangeArrowheads="1"/>
          </p:cNvSpPr>
          <p:nvPr/>
        </p:nvSpPr>
        <p:spPr bwMode="auto">
          <a:xfrm>
            <a:off x="304800" y="2134728"/>
            <a:ext cx="8610600" cy="2308324"/>
          </a:xfrm>
          <a:prstGeom prst="rect">
            <a:avLst/>
          </a:prstGeom>
          <a:solidFill>
            <a:schemeClr val="bg2">
              <a:alpha val="75000"/>
            </a:schemeClr>
          </a:solidFill>
          <a:ln w="9525">
            <a:noFill/>
            <a:miter lim="800000"/>
            <a:headEnd/>
            <a:tailEnd/>
          </a:ln>
          <a:effectLst/>
        </p:spPr>
        <p:txBody>
          <a:bodyPr>
            <a:spAutoFit/>
          </a:bodyPr>
          <a:lstStyle/>
          <a:p>
            <a:pPr algn="ctr">
              <a:defRPr/>
            </a:pPr>
            <a:r>
              <a:rPr lang="en-US" sz="3600" b="1" i="1" dirty="0">
                <a:solidFill>
                  <a:srgbClr val="FFFF00"/>
                </a:solidFill>
                <a:effectLst>
                  <a:outerShdw blurRad="38100" dist="38100" dir="2700000" algn="tl">
                    <a:srgbClr val="000000"/>
                  </a:outerShdw>
                </a:effectLst>
                <a:latin typeface="Calibri" panose="020F0502020204030204" pitchFamily="34" charset="0"/>
              </a:rPr>
              <a:t>Spatial sampling design is critical for accurately detecting impairments and </a:t>
            </a:r>
            <a:r>
              <a:rPr lang="en-US" sz="3600" b="1" i="1" dirty="0" smtClean="0">
                <a:solidFill>
                  <a:srgbClr val="FFFF00"/>
                </a:solidFill>
                <a:effectLst>
                  <a:outerShdw blurRad="38100" dist="38100" dir="2700000" algn="tl">
                    <a:srgbClr val="000000"/>
                  </a:outerShdw>
                </a:effectLst>
                <a:latin typeface="Calibri" panose="020F0502020204030204" pitchFamily="34" charset="0"/>
              </a:rPr>
              <a:t>providing </a:t>
            </a:r>
            <a:r>
              <a:rPr lang="en-US" sz="3600" b="1" i="1" dirty="0">
                <a:solidFill>
                  <a:srgbClr val="FFFF00"/>
                </a:solidFill>
                <a:effectLst>
                  <a:outerShdw blurRad="38100" dist="38100" dir="2700000" algn="tl">
                    <a:srgbClr val="000000"/>
                  </a:outerShdw>
                </a:effectLst>
                <a:latin typeface="Calibri" panose="020F0502020204030204" pitchFamily="34" charset="0"/>
              </a:rPr>
              <a:t>data at the same scale at which restoration </a:t>
            </a:r>
            <a:r>
              <a:rPr lang="en-US" sz="3600" b="1" i="1" dirty="0" smtClean="0">
                <a:solidFill>
                  <a:srgbClr val="FFFF00"/>
                </a:solidFill>
                <a:effectLst>
                  <a:outerShdw blurRad="38100" dist="38100" dir="2700000" algn="tl">
                    <a:srgbClr val="000000"/>
                  </a:outerShdw>
                </a:effectLst>
                <a:latin typeface="Calibri" panose="020F0502020204030204" pitchFamily="34" charset="0"/>
              </a:rPr>
              <a:t>is </a:t>
            </a:r>
            <a:r>
              <a:rPr lang="en-US" sz="3600" b="1" i="1" dirty="0">
                <a:solidFill>
                  <a:srgbClr val="FFFF00"/>
                </a:solidFill>
                <a:effectLst>
                  <a:outerShdw blurRad="38100" dist="38100" dir="2700000" algn="tl">
                    <a:srgbClr val="000000"/>
                  </a:outerShdw>
                </a:effectLst>
                <a:latin typeface="Calibri" panose="020F0502020204030204" pitchFamily="34" charset="0"/>
              </a:rPr>
              <a:t>applied.</a:t>
            </a:r>
          </a:p>
        </p:txBody>
      </p:sp>
      <p:sp>
        <p:nvSpPr>
          <p:cNvPr id="2" name="Oval 1"/>
          <p:cNvSpPr/>
          <p:nvPr/>
        </p:nvSpPr>
        <p:spPr>
          <a:xfrm rot="2330315">
            <a:off x="310972" y="4161042"/>
            <a:ext cx="3012792" cy="22382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4929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09"/>
                                        </p:tgtEl>
                                        <p:attrNameLst>
                                          <p:attrName>style.visibility</p:attrName>
                                        </p:attrNameLst>
                                      </p:cBhvr>
                                      <p:to>
                                        <p:strVal val="visible"/>
                                      </p:to>
                                    </p:set>
                                    <p:anim calcmode="lin" valueType="num">
                                      <p:cBhvr additive="base">
                                        <p:cTn id="39" dur="500" fill="hold"/>
                                        <p:tgtEl>
                                          <p:spTgt spid="209"/>
                                        </p:tgtEl>
                                        <p:attrNameLst>
                                          <p:attrName>ppt_x</p:attrName>
                                        </p:attrNameLst>
                                      </p:cBhvr>
                                      <p:tavLst>
                                        <p:tav tm="0">
                                          <p:val>
                                            <p:strVal val="#ppt_x"/>
                                          </p:val>
                                        </p:tav>
                                        <p:tav tm="100000">
                                          <p:val>
                                            <p:strVal val="#ppt_x"/>
                                          </p:val>
                                        </p:tav>
                                      </p:tavLst>
                                    </p:anim>
                                    <p:anim calcmode="lin" valueType="num">
                                      <p:cBhvr additive="base">
                                        <p:cTn id="40" dur="500" fill="hold"/>
                                        <p:tgtEl>
                                          <p:spTgt spid="2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09"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246" y="0"/>
            <a:ext cx="8497507" cy="6858000"/>
          </a:xfrm>
          <a:prstGeom prst="rect">
            <a:avLst/>
          </a:prstGeom>
        </p:spPr>
      </p:pic>
      <p:sp>
        <p:nvSpPr>
          <p:cNvPr id="3" name="Text Box 7"/>
          <p:cNvSpPr txBox="1">
            <a:spLocks noChangeArrowheads="1"/>
          </p:cNvSpPr>
          <p:nvPr/>
        </p:nvSpPr>
        <p:spPr bwMode="auto">
          <a:xfrm>
            <a:off x="2133600" y="2209800"/>
            <a:ext cx="2819400" cy="523220"/>
          </a:xfrm>
          <a:prstGeom prst="rect">
            <a:avLst/>
          </a:prstGeom>
          <a:gradFill rotWithShape="1">
            <a:gsLst>
              <a:gs pos="100000">
                <a:srgbClr val="969696">
                  <a:alpha val="80000"/>
                </a:srgbClr>
              </a:gs>
              <a:gs pos="100000">
                <a:srgbClr val="969696">
                  <a:gamma/>
                  <a:shade val="46275"/>
                  <a:invGamma/>
                </a:srgbClr>
              </a:gs>
            </a:gsLst>
            <a:lin ang="5400000" scaled="1"/>
          </a:gradFill>
          <a:ln w="9525">
            <a:noFill/>
            <a:miter lim="800000"/>
            <a:headEnd/>
            <a:tailEnd/>
          </a:ln>
          <a:effectLst/>
        </p:spPr>
        <p:txBody>
          <a:bodyPr wrap="square">
            <a:spAutoFit/>
          </a:bodyPr>
          <a:lstStyle/>
          <a:p>
            <a:pPr algn="ctr"/>
            <a:r>
              <a:rPr lang="en-US" sz="2800" b="1" dirty="0" smtClean="0">
                <a:solidFill>
                  <a:srgbClr val="FFFF00"/>
                </a:solidFill>
                <a:effectLst>
                  <a:outerShdw blurRad="38100" dist="38100" dir="2700000" algn="tl">
                    <a:srgbClr val="000000"/>
                  </a:outerShdw>
                </a:effectLst>
                <a:latin typeface="Calibri" panose="020F0502020204030204" pitchFamily="34" charset="0"/>
              </a:rPr>
              <a:t>Indian Creek (15)</a:t>
            </a:r>
            <a:endParaRPr lang="en-US" sz="2800" b="1" dirty="0">
              <a:solidFill>
                <a:srgbClr val="FFFF00"/>
              </a:solidFill>
              <a:effectLst>
                <a:outerShdw blurRad="38100" dist="38100" dir="2700000" algn="tl">
                  <a:srgbClr val="000000"/>
                </a:outerShdw>
              </a:effectLst>
              <a:latin typeface="Calibri" panose="020F0502020204030204" pitchFamily="34" charset="0"/>
            </a:endParaRPr>
          </a:p>
        </p:txBody>
      </p:sp>
      <p:sp>
        <p:nvSpPr>
          <p:cNvPr id="4" name="Text Box 7"/>
          <p:cNvSpPr txBox="1">
            <a:spLocks noChangeArrowheads="1"/>
          </p:cNvSpPr>
          <p:nvPr/>
        </p:nvSpPr>
        <p:spPr bwMode="auto">
          <a:xfrm>
            <a:off x="1731578" y="4272290"/>
            <a:ext cx="2916622" cy="523220"/>
          </a:xfrm>
          <a:prstGeom prst="rect">
            <a:avLst/>
          </a:prstGeom>
          <a:gradFill rotWithShape="1">
            <a:gsLst>
              <a:gs pos="100000">
                <a:srgbClr val="969696">
                  <a:alpha val="80000"/>
                </a:srgbClr>
              </a:gs>
              <a:gs pos="100000">
                <a:srgbClr val="969696">
                  <a:gamma/>
                  <a:shade val="46275"/>
                  <a:invGamma/>
                </a:srgbClr>
              </a:gs>
            </a:gsLst>
            <a:lin ang="5400000" scaled="1"/>
          </a:gradFill>
          <a:ln w="9525">
            <a:noFill/>
            <a:miter lim="800000"/>
            <a:headEnd/>
            <a:tailEnd/>
          </a:ln>
          <a:effectLst/>
        </p:spPr>
        <p:txBody>
          <a:bodyPr wrap="square">
            <a:spAutoFit/>
          </a:bodyPr>
          <a:lstStyle/>
          <a:p>
            <a:pPr algn="ctr"/>
            <a:r>
              <a:rPr lang="en-US" sz="2800" b="1" dirty="0" smtClean="0">
                <a:solidFill>
                  <a:srgbClr val="FFFF00"/>
                </a:solidFill>
                <a:effectLst>
                  <a:outerShdw blurRad="38100" dist="38100" dir="2700000" algn="tl">
                    <a:srgbClr val="000000"/>
                  </a:outerShdw>
                </a:effectLst>
                <a:latin typeface="Calibri" panose="020F0502020204030204" pitchFamily="34" charset="0"/>
              </a:rPr>
              <a:t>Buffalo Creek (17)</a:t>
            </a:r>
            <a:endParaRPr lang="en-US" sz="2800" b="1" dirty="0">
              <a:solidFill>
                <a:srgbClr val="FFFF00"/>
              </a:solidFill>
              <a:effectLst>
                <a:outerShdw blurRad="38100" dist="38100" dir="2700000" algn="tl">
                  <a:srgbClr val="000000"/>
                </a:outerShdw>
              </a:effectLst>
              <a:latin typeface="Calibri" panose="020F0502020204030204" pitchFamily="34" charset="0"/>
            </a:endParaRPr>
          </a:p>
        </p:txBody>
      </p:sp>
      <p:sp>
        <p:nvSpPr>
          <p:cNvPr id="5" name="Text Box 7"/>
          <p:cNvSpPr txBox="1">
            <a:spLocks noChangeArrowheads="1"/>
          </p:cNvSpPr>
          <p:nvPr/>
        </p:nvSpPr>
        <p:spPr bwMode="auto">
          <a:xfrm>
            <a:off x="4724400" y="3657600"/>
            <a:ext cx="2895600" cy="523220"/>
          </a:xfrm>
          <a:prstGeom prst="rect">
            <a:avLst/>
          </a:prstGeom>
          <a:gradFill rotWithShape="1">
            <a:gsLst>
              <a:gs pos="100000">
                <a:srgbClr val="969696">
                  <a:alpha val="80000"/>
                </a:srgbClr>
              </a:gs>
              <a:gs pos="100000">
                <a:srgbClr val="969696">
                  <a:gamma/>
                  <a:shade val="46275"/>
                  <a:invGamma/>
                </a:srgbClr>
              </a:gs>
            </a:gsLst>
            <a:lin ang="5400000" scaled="1"/>
          </a:gradFill>
          <a:ln w="9525">
            <a:noFill/>
            <a:miter lim="800000"/>
            <a:headEnd/>
            <a:tailEnd/>
          </a:ln>
          <a:effectLst/>
        </p:spPr>
        <p:txBody>
          <a:bodyPr wrap="square">
            <a:spAutoFit/>
          </a:bodyPr>
          <a:lstStyle/>
          <a:p>
            <a:pPr algn="ctr"/>
            <a:r>
              <a:rPr lang="en-US" sz="2800" b="1" dirty="0" smtClean="0">
                <a:solidFill>
                  <a:srgbClr val="FFFF00"/>
                </a:solidFill>
                <a:effectLst>
                  <a:outerShdw blurRad="38100" dist="38100" dir="2700000" algn="tl">
                    <a:srgbClr val="000000"/>
                  </a:outerShdw>
                </a:effectLst>
                <a:latin typeface="Calibri" panose="020F0502020204030204" pitchFamily="34" charset="0"/>
              </a:rPr>
              <a:t>Aptakisicn Cr. (18)</a:t>
            </a:r>
            <a:endParaRPr lang="en-US" sz="2800" b="1" dirty="0">
              <a:solidFill>
                <a:srgbClr val="FFFF00"/>
              </a:solidFill>
              <a:effectLst>
                <a:outerShdw blurRad="38100" dist="38100" dir="2700000" algn="tl">
                  <a:srgbClr val="000000"/>
                </a:outerShdw>
              </a:effectLst>
              <a:latin typeface="Calibri" panose="020F0502020204030204" pitchFamily="34" charset="0"/>
            </a:endParaRPr>
          </a:p>
        </p:txBody>
      </p:sp>
    </p:spTree>
    <p:extLst>
      <p:ext uri="{BB962C8B-B14F-4D97-AF65-F5344CB8AC3E}">
        <p14:creationId xmlns:p14="http://schemas.microsoft.com/office/powerpoint/2010/main" val="84369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7"/>
          <p:cNvSpPr>
            <a:spLocks noChangeArrowheads="1"/>
          </p:cNvSpPr>
          <p:nvPr/>
        </p:nvSpPr>
        <p:spPr bwMode="auto">
          <a:xfrm>
            <a:off x="1203325" y="698500"/>
            <a:ext cx="5064126"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hangingPunct="0"/>
            <a:endParaRPr lang="en-US" altLang="en-US" dirty="0" smtClean="0">
              <a:solidFill>
                <a:srgbClr val="000000"/>
              </a:solidFill>
            </a:endParaRPr>
          </a:p>
        </p:txBody>
      </p:sp>
      <p:sp>
        <p:nvSpPr>
          <p:cNvPr id="3077" name="Rectangle 8"/>
          <p:cNvSpPr>
            <a:spLocks noChangeArrowheads="1"/>
          </p:cNvSpPr>
          <p:nvPr/>
        </p:nvSpPr>
        <p:spPr bwMode="auto">
          <a:xfrm>
            <a:off x="381000" y="236537"/>
            <a:ext cx="8382001"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hangingPunct="0"/>
            <a:r>
              <a:rPr lang="en-US" altLang="en-US" sz="3000" b="1" dirty="0" smtClean="0">
                <a:solidFill>
                  <a:srgbClr val="000000"/>
                </a:solidFill>
                <a:effectLst>
                  <a:outerShdw blurRad="38100" dist="38100" dir="2700000" algn="tl">
                    <a:srgbClr val="000000">
                      <a:alpha val="43137"/>
                    </a:srgbClr>
                  </a:outerShdw>
                </a:effectLst>
                <a:latin typeface="Arial" panose="020B0604020202020204" pitchFamily="34" charset="0"/>
              </a:rPr>
              <a:t>Completing the Cycle of WQ Management:  Managing for Environmental Results</a:t>
            </a:r>
          </a:p>
        </p:txBody>
      </p:sp>
      <p:sp>
        <p:nvSpPr>
          <p:cNvPr id="3078" name="Rectangle 10"/>
          <p:cNvSpPr>
            <a:spLocks noChangeArrowheads="1"/>
          </p:cNvSpPr>
          <p:nvPr/>
        </p:nvSpPr>
        <p:spPr bwMode="auto">
          <a:xfrm>
            <a:off x="1158875" y="2079625"/>
            <a:ext cx="4181475"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hangingPunct="0"/>
            <a:endParaRPr lang="en-US" altLang="en-US" dirty="0" smtClean="0">
              <a:solidFill>
                <a:srgbClr val="000000"/>
              </a:solidFill>
            </a:endParaRPr>
          </a:p>
        </p:txBody>
      </p:sp>
      <p:sp>
        <p:nvSpPr>
          <p:cNvPr id="3079" name="Rectangle 11"/>
          <p:cNvSpPr>
            <a:spLocks noChangeArrowheads="1"/>
          </p:cNvSpPr>
          <p:nvPr/>
        </p:nvSpPr>
        <p:spPr bwMode="auto">
          <a:xfrm>
            <a:off x="492125" y="1858962"/>
            <a:ext cx="4572001"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hangingPunct="0">
              <a:lnSpc>
                <a:spcPct val="160000"/>
              </a:lnSpc>
            </a:pPr>
            <a:r>
              <a:rPr lang="en-US" altLang="en-US" sz="2600" b="1" dirty="0" smtClean="0">
                <a:solidFill>
                  <a:srgbClr val="000000"/>
                </a:solidFill>
                <a:effectLst>
                  <a:outerShdw blurRad="38100" dist="38100" dir="2700000" algn="tl">
                    <a:srgbClr val="000000">
                      <a:alpha val="43137"/>
                    </a:srgbClr>
                  </a:outerShdw>
                </a:effectLst>
                <a:latin typeface="Arial" panose="020B0604020202020204" pitchFamily="34" charset="0"/>
              </a:rPr>
              <a:t>1: Management actions</a:t>
            </a:r>
          </a:p>
          <a:p>
            <a:pPr eaLnBrk="0" hangingPunct="0">
              <a:lnSpc>
                <a:spcPct val="160000"/>
              </a:lnSpc>
            </a:pPr>
            <a:r>
              <a:rPr lang="en-US" altLang="en-US" sz="2600" b="1" dirty="0" smtClean="0">
                <a:solidFill>
                  <a:srgbClr val="000000"/>
                </a:solidFill>
                <a:effectLst>
                  <a:outerShdw blurRad="38100" dist="38100" dir="2700000" algn="tl">
                    <a:srgbClr val="000000">
                      <a:alpha val="43137"/>
                    </a:srgbClr>
                  </a:outerShdw>
                </a:effectLst>
                <a:latin typeface="Arial" panose="020B0604020202020204" pitchFamily="34" charset="0"/>
              </a:rPr>
              <a:t>2: Response to management</a:t>
            </a:r>
          </a:p>
          <a:p>
            <a:pPr eaLnBrk="0" hangingPunct="0">
              <a:lnSpc>
                <a:spcPct val="160000"/>
              </a:lnSpc>
            </a:pPr>
            <a:r>
              <a:rPr lang="en-US" altLang="en-US" sz="2600" b="1" dirty="0" smtClean="0">
                <a:solidFill>
                  <a:srgbClr val="000000"/>
                </a:solidFill>
                <a:effectLst>
                  <a:outerShdw blurRad="38100" dist="38100" dir="2700000" algn="tl">
                    <a:srgbClr val="000000">
                      <a:alpha val="43137"/>
                    </a:srgbClr>
                  </a:outerShdw>
                </a:effectLst>
                <a:latin typeface="Arial" panose="020B0604020202020204" pitchFamily="34" charset="0"/>
              </a:rPr>
              <a:t>3: Stressor abatement</a:t>
            </a:r>
          </a:p>
          <a:p>
            <a:pPr eaLnBrk="0" hangingPunct="0">
              <a:lnSpc>
                <a:spcPct val="160000"/>
              </a:lnSpc>
            </a:pPr>
            <a:r>
              <a:rPr lang="en-US" altLang="en-US" sz="2600" b="1" dirty="0" smtClean="0">
                <a:solidFill>
                  <a:srgbClr val="000000"/>
                </a:solidFill>
                <a:effectLst>
                  <a:outerShdw blurRad="38100" dist="38100" dir="2700000" algn="tl">
                    <a:srgbClr val="000000">
                      <a:alpha val="43137"/>
                    </a:srgbClr>
                  </a:outerShdw>
                </a:effectLst>
                <a:latin typeface="Arial" panose="020B0604020202020204" pitchFamily="34" charset="0"/>
              </a:rPr>
              <a:t>4: Ambient conditions</a:t>
            </a:r>
          </a:p>
          <a:p>
            <a:pPr eaLnBrk="0" hangingPunct="0">
              <a:lnSpc>
                <a:spcPct val="160000"/>
              </a:lnSpc>
            </a:pPr>
            <a:r>
              <a:rPr lang="en-US" altLang="en-US" sz="2600" b="1" dirty="0" smtClean="0">
                <a:solidFill>
                  <a:srgbClr val="000000"/>
                </a:solidFill>
                <a:effectLst>
                  <a:outerShdw blurRad="38100" dist="38100" dir="2700000" algn="tl">
                    <a:srgbClr val="000000">
                      <a:alpha val="43137"/>
                    </a:srgbClr>
                  </a:outerShdw>
                </a:effectLst>
                <a:latin typeface="Arial" panose="020B0604020202020204" pitchFamily="34" charset="0"/>
              </a:rPr>
              <a:t>5: Assimilation and uptake</a:t>
            </a:r>
          </a:p>
          <a:p>
            <a:pPr eaLnBrk="0" hangingPunct="0">
              <a:lnSpc>
                <a:spcPct val="160000"/>
              </a:lnSpc>
            </a:pPr>
            <a:r>
              <a:rPr lang="en-US" altLang="en-US" sz="2600" b="1" dirty="0" smtClean="0">
                <a:solidFill>
                  <a:srgbClr val="000000"/>
                </a:solidFill>
                <a:effectLst>
                  <a:outerShdw blurRad="38100" dist="38100" dir="2700000" algn="tl">
                    <a:srgbClr val="000000">
                      <a:alpha val="43137"/>
                    </a:srgbClr>
                  </a:outerShdw>
                </a:effectLst>
                <a:latin typeface="Arial" panose="020B0604020202020204" pitchFamily="34" charset="0"/>
              </a:rPr>
              <a:t>6: Biological response</a:t>
            </a:r>
          </a:p>
        </p:txBody>
      </p:sp>
      <p:sp>
        <p:nvSpPr>
          <p:cNvPr id="3080" name="Rectangle 21"/>
          <p:cNvSpPr>
            <a:spLocks noChangeArrowheads="1"/>
          </p:cNvSpPr>
          <p:nvPr/>
        </p:nvSpPr>
        <p:spPr bwMode="auto">
          <a:xfrm>
            <a:off x="5216526" y="2300287"/>
            <a:ext cx="1331913"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hangingPunct="0"/>
            <a:endParaRPr lang="en-US" altLang="en-US" dirty="0" smtClean="0">
              <a:solidFill>
                <a:srgbClr val="000000"/>
              </a:solidFill>
            </a:endParaRPr>
          </a:p>
        </p:txBody>
      </p:sp>
      <p:sp>
        <p:nvSpPr>
          <p:cNvPr id="3082" name="Rectangle 26"/>
          <p:cNvSpPr>
            <a:spLocks noChangeArrowheads="1"/>
          </p:cNvSpPr>
          <p:nvPr/>
        </p:nvSpPr>
        <p:spPr bwMode="auto">
          <a:xfrm>
            <a:off x="5294313" y="3443287"/>
            <a:ext cx="1319213"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hangingPunct="0"/>
            <a:endParaRPr lang="en-US" altLang="en-US" dirty="0" smtClean="0">
              <a:solidFill>
                <a:srgbClr val="000000"/>
              </a:solidFill>
            </a:endParaRPr>
          </a:p>
        </p:txBody>
      </p:sp>
      <p:sp>
        <p:nvSpPr>
          <p:cNvPr id="3083" name="Line 31"/>
          <p:cNvSpPr>
            <a:spLocks noChangeShapeType="1"/>
          </p:cNvSpPr>
          <p:nvPr/>
        </p:nvSpPr>
        <p:spPr bwMode="auto">
          <a:xfrm>
            <a:off x="5259388" y="4198937"/>
            <a:ext cx="1588"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endParaRPr lang="en-US" sz="2400" dirty="0" smtClean="0">
              <a:solidFill>
                <a:srgbClr val="000000"/>
              </a:solidFill>
              <a:latin typeface="Times New Roman" panose="02020603050405020304" pitchFamily="18" charset="0"/>
            </a:endParaRPr>
          </a:p>
        </p:txBody>
      </p:sp>
      <p:sp>
        <p:nvSpPr>
          <p:cNvPr id="3084" name="Rectangle 32"/>
          <p:cNvSpPr>
            <a:spLocks noChangeArrowheads="1"/>
          </p:cNvSpPr>
          <p:nvPr/>
        </p:nvSpPr>
        <p:spPr bwMode="auto">
          <a:xfrm>
            <a:off x="4422775" y="4595812"/>
            <a:ext cx="207168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hangingPunct="0"/>
            <a:endParaRPr lang="en-US" altLang="en-US" dirty="0" smtClean="0">
              <a:solidFill>
                <a:srgbClr val="000000"/>
              </a:solidFill>
            </a:endParaRPr>
          </a:p>
        </p:txBody>
      </p:sp>
      <p:sp>
        <p:nvSpPr>
          <p:cNvPr id="3086" name="Rectangle 35"/>
          <p:cNvSpPr>
            <a:spLocks noChangeArrowheads="1"/>
          </p:cNvSpPr>
          <p:nvPr/>
        </p:nvSpPr>
        <p:spPr bwMode="auto">
          <a:xfrm>
            <a:off x="5294313" y="4060825"/>
            <a:ext cx="132080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hangingPunct="0"/>
            <a:endParaRPr lang="en-US" altLang="en-US" dirty="0" smtClean="0">
              <a:solidFill>
                <a:srgbClr val="000000"/>
              </a:solidFill>
            </a:endParaRPr>
          </a:p>
        </p:txBody>
      </p:sp>
      <p:grpSp>
        <p:nvGrpSpPr>
          <p:cNvPr id="2" name="Group 1"/>
          <p:cNvGrpSpPr/>
          <p:nvPr/>
        </p:nvGrpSpPr>
        <p:grpSpPr>
          <a:xfrm>
            <a:off x="5140326" y="2133600"/>
            <a:ext cx="3810000" cy="914400"/>
            <a:chOff x="5140326" y="2133600"/>
            <a:chExt cx="3810000" cy="914400"/>
          </a:xfrm>
        </p:grpSpPr>
        <p:sp>
          <p:nvSpPr>
            <p:cNvPr id="3081" name="Rectangle 22"/>
            <p:cNvSpPr>
              <a:spLocks noChangeArrowheads="1"/>
            </p:cNvSpPr>
            <p:nvPr/>
          </p:nvSpPr>
          <p:spPr bwMode="auto">
            <a:xfrm>
              <a:off x="5445126" y="2209800"/>
              <a:ext cx="35052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hangingPunct="0"/>
              <a:r>
                <a:rPr lang="en-US" altLang="en-US" sz="1800" b="1" i="1" dirty="0" smtClean="0">
                  <a:solidFill>
                    <a:srgbClr val="000000"/>
                  </a:solidFill>
                  <a:effectLst>
                    <a:outerShdw blurRad="38100" dist="38100" dir="2700000" algn="tl">
                      <a:srgbClr val="000000">
                        <a:alpha val="43137"/>
                      </a:srgbClr>
                    </a:outerShdw>
                  </a:effectLst>
                  <a:latin typeface="Arial" panose="020B0604020202020204" pitchFamily="34" charset="0"/>
                </a:rPr>
                <a:t>Administrative Indicators </a:t>
              </a:r>
              <a:r>
                <a:rPr lang="en-US" altLang="en-US" sz="1800" i="1" dirty="0" smtClean="0">
                  <a:solidFill>
                    <a:srgbClr val="000000"/>
                  </a:solidFill>
                  <a:effectLst>
                    <a:outerShdw blurRad="38100" dist="38100" dir="2700000" algn="tl">
                      <a:srgbClr val="000000">
                        <a:alpha val="43137"/>
                      </a:srgbClr>
                    </a:outerShdw>
                  </a:effectLst>
                  <a:latin typeface="Arial" panose="020B0604020202020204" pitchFamily="34" charset="0"/>
                </a:rPr>
                <a:t>[permits, plans, grants, enforcement]</a:t>
              </a:r>
            </a:p>
          </p:txBody>
        </p:sp>
        <p:sp>
          <p:nvSpPr>
            <p:cNvPr id="3087" name="AutoShape 39"/>
            <p:cNvSpPr>
              <a:spLocks/>
            </p:cNvSpPr>
            <p:nvPr/>
          </p:nvSpPr>
          <p:spPr bwMode="auto">
            <a:xfrm>
              <a:off x="5140326" y="2133600"/>
              <a:ext cx="152400" cy="914400"/>
            </a:xfrm>
            <a:prstGeom prst="rightBrace">
              <a:avLst>
                <a:gd name="adj1" fmla="val 50000"/>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hangingPunct="0"/>
              <a:endParaRPr lang="en-US" altLang="en-US" dirty="0" smtClean="0">
                <a:solidFill>
                  <a:srgbClr val="000000"/>
                </a:solidFill>
              </a:endParaRPr>
            </a:p>
          </p:txBody>
        </p:sp>
      </p:grpSp>
      <p:grpSp>
        <p:nvGrpSpPr>
          <p:cNvPr id="6" name="Group 5"/>
          <p:cNvGrpSpPr/>
          <p:nvPr/>
        </p:nvGrpSpPr>
        <p:grpSpPr>
          <a:xfrm>
            <a:off x="1774825" y="5562600"/>
            <a:ext cx="6815138" cy="1062038"/>
            <a:chOff x="1774825" y="5562600"/>
            <a:chExt cx="6815138" cy="1062038"/>
          </a:xfrm>
        </p:grpSpPr>
        <p:sp>
          <p:nvSpPr>
            <p:cNvPr id="3085" name="Rectangle 33"/>
            <p:cNvSpPr>
              <a:spLocks noChangeArrowheads="1"/>
            </p:cNvSpPr>
            <p:nvPr/>
          </p:nvSpPr>
          <p:spPr bwMode="auto">
            <a:xfrm>
              <a:off x="1774825" y="6254750"/>
              <a:ext cx="6815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hangingPunct="0"/>
              <a:r>
                <a:rPr lang="en-US" altLang="en-US" b="1" i="1" dirty="0" smtClean="0">
                  <a:solidFill>
                    <a:srgbClr val="000000"/>
                  </a:solidFill>
                  <a:effectLst>
                    <a:outerShdw blurRad="38100" dist="38100" dir="2700000" algn="tl">
                      <a:srgbClr val="000000">
                        <a:alpha val="43137"/>
                      </a:srgbClr>
                    </a:outerShdw>
                  </a:effectLst>
                  <a:latin typeface="Arial" panose="020B0604020202020204" pitchFamily="34" charset="0"/>
                </a:rPr>
                <a:t>“Ecological Health” The Endpoint of Concern</a:t>
              </a:r>
            </a:p>
          </p:txBody>
        </p:sp>
        <p:sp>
          <p:nvSpPr>
            <p:cNvPr id="3091" name="Line 43"/>
            <p:cNvSpPr>
              <a:spLocks noChangeShapeType="1"/>
            </p:cNvSpPr>
            <p:nvPr/>
          </p:nvSpPr>
          <p:spPr bwMode="auto">
            <a:xfrm>
              <a:off x="4038600" y="5562600"/>
              <a:ext cx="1066800" cy="715963"/>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dirty="0" smtClean="0">
                <a:solidFill>
                  <a:srgbClr val="000000"/>
                </a:solidFill>
                <a:latin typeface="Times New Roman" panose="02020603050405020304" pitchFamily="18" charset="0"/>
              </a:endParaRPr>
            </a:p>
          </p:txBody>
        </p:sp>
      </p:grpSp>
      <p:grpSp>
        <p:nvGrpSpPr>
          <p:cNvPr id="3" name="Group 2"/>
          <p:cNvGrpSpPr/>
          <p:nvPr/>
        </p:nvGrpSpPr>
        <p:grpSpPr>
          <a:xfrm>
            <a:off x="5140326" y="3230562"/>
            <a:ext cx="3810000" cy="609600"/>
            <a:chOff x="5140326" y="3230562"/>
            <a:chExt cx="3810000" cy="609600"/>
          </a:xfrm>
        </p:grpSpPr>
        <p:sp>
          <p:nvSpPr>
            <p:cNvPr id="3088" name="AutoShape 40"/>
            <p:cNvSpPr>
              <a:spLocks/>
            </p:cNvSpPr>
            <p:nvPr/>
          </p:nvSpPr>
          <p:spPr bwMode="auto">
            <a:xfrm>
              <a:off x="5140326" y="3230562"/>
              <a:ext cx="152400" cy="609600"/>
            </a:xfrm>
            <a:prstGeom prst="rightBrace">
              <a:avLst>
                <a:gd name="adj1" fmla="val 33333"/>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hangingPunct="0"/>
              <a:endParaRPr lang="en-US" altLang="en-US" dirty="0" smtClean="0">
                <a:solidFill>
                  <a:srgbClr val="000000"/>
                </a:solidFill>
              </a:endParaRPr>
            </a:p>
          </p:txBody>
        </p:sp>
        <p:sp>
          <p:nvSpPr>
            <p:cNvPr id="3092" name="Rectangle 44"/>
            <p:cNvSpPr>
              <a:spLocks noChangeArrowheads="1"/>
            </p:cNvSpPr>
            <p:nvPr/>
          </p:nvSpPr>
          <p:spPr bwMode="auto">
            <a:xfrm>
              <a:off x="5445126" y="3260725"/>
              <a:ext cx="35052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hangingPunct="0"/>
              <a:r>
                <a:rPr lang="en-US" altLang="en-US" sz="1800" b="1" i="1" dirty="0" smtClean="0">
                  <a:solidFill>
                    <a:srgbClr val="000000"/>
                  </a:solidFill>
                  <a:effectLst>
                    <a:outerShdw blurRad="38100" dist="38100" dir="2700000" algn="tl">
                      <a:srgbClr val="000000">
                        <a:alpha val="43137"/>
                      </a:srgbClr>
                    </a:outerShdw>
                  </a:effectLst>
                  <a:latin typeface="Arial" panose="020B0604020202020204" pitchFamily="34" charset="0"/>
                </a:rPr>
                <a:t>Stressor Indicators </a:t>
              </a:r>
              <a:r>
                <a:rPr lang="en-US" altLang="en-US" sz="1800" i="1" dirty="0" smtClean="0">
                  <a:solidFill>
                    <a:srgbClr val="000000"/>
                  </a:solidFill>
                  <a:effectLst>
                    <a:outerShdw blurRad="38100" dist="38100" dir="2700000" algn="tl">
                      <a:srgbClr val="000000">
                        <a:alpha val="43137"/>
                      </a:srgbClr>
                    </a:outerShdw>
                  </a:effectLst>
                  <a:latin typeface="Arial" panose="020B0604020202020204" pitchFamily="34" charset="0"/>
                </a:rPr>
                <a:t>[pollutant loads, land practices]</a:t>
              </a:r>
            </a:p>
          </p:txBody>
        </p:sp>
      </p:grpSp>
      <p:grpSp>
        <p:nvGrpSpPr>
          <p:cNvPr id="4" name="Group 3"/>
          <p:cNvGrpSpPr/>
          <p:nvPr/>
        </p:nvGrpSpPr>
        <p:grpSpPr>
          <a:xfrm>
            <a:off x="5105401" y="4038600"/>
            <a:ext cx="3844925" cy="914400"/>
            <a:chOff x="5105401" y="4038600"/>
            <a:chExt cx="3844925" cy="914400"/>
          </a:xfrm>
        </p:grpSpPr>
        <p:sp>
          <p:nvSpPr>
            <p:cNvPr id="3089" name="AutoShape 41"/>
            <p:cNvSpPr>
              <a:spLocks/>
            </p:cNvSpPr>
            <p:nvPr/>
          </p:nvSpPr>
          <p:spPr bwMode="auto">
            <a:xfrm>
              <a:off x="5105401" y="4038600"/>
              <a:ext cx="152400" cy="914400"/>
            </a:xfrm>
            <a:prstGeom prst="rightBrace">
              <a:avLst>
                <a:gd name="adj1" fmla="val 50000"/>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hangingPunct="0"/>
              <a:endParaRPr lang="en-US" altLang="en-US" dirty="0" smtClean="0">
                <a:solidFill>
                  <a:srgbClr val="000000"/>
                </a:solidFill>
              </a:endParaRPr>
            </a:p>
          </p:txBody>
        </p:sp>
        <p:sp>
          <p:nvSpPr>
            <p:cNvPr id="3093" name="Rectangle 45"/>
            <p:cNvSpPr>
              <a:spLocks noChangeArrowheads="1"/>
            </p:cNvSpPr>
            <p:nvPr/>
          </p:nvSpPr>
          <p:spPr bwMode="auto">
            <a:xfrm>
              <a:off x="5445126" y="4114800"/>
              <a:ext cx="35052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hangingPunct="0"/>
              <a:r>
                <a:rPr lang="en-US" altLang="en-US" sz="1800" b="1" i="1" dirty="0" smtClean="0">
                  <a:solidFill>
                    <a:srgbClr val="000000"/>
                  </a:solidFill>
                  <a:effectLst>
                    <a:outerShdw blurRad="38100" dist="38100" dir="2700000" algn="tl">
                      <a:srgbClr val="000000">
                        <a:alpha val="43137"/>
                      </a:srgbClr>
                    </a:outerShdw>
                  </a:effectLst>
                  <a:latin typeface="Arial" panose="020B0604020202020204" pitchFamily="34" charset="0"/>
                </a:rPr>
                <a:t>Exposure Indicators </a:t>
              </a:r>
              <a:r>
                <a:rPr lang="en-US" altLang="en-US" sz="1800" i="1" dirty="0" smtClean="0">
                  <a:solidFill>
                    <a:srgbClr val="000000"/>
                  </a:solidFill>
                  <a:effectLst>
                    <a:outerShdw blurRad="38100" dist="38100" dir="2700000" algn="tl">
                      <a:srgbClr val="000000">
                        <a:alpha val="43137"/>
                      </a:srgbClr>
                    </a:outerShdw>
                  </a:effectLst>
                  <a:latin typeface="Arial" panose="020B0604020202020204" pitchFamily="34" charset="0"/>
                </a:rPr>
                <a:t>[pollutant conc., habitat, ecosystem process, fate &amp; transport]</a:t>
              </a:r>
            </a:p>
          </p:txBody>
        </p:sp>
      </p:grpSp>
      <p:grpSp>
        <p:nvGrpSpPr>
          <p:cNvPr id="5" name="Group 4"/>
          <p:cNvGrpSpPr/>
          <p:nvPr/>
        </p:nvGrpSpPr>
        <p:grpSpPr>
          <a:xfrm>
            <a:off x="5105401" y="5043487"/>
            <a:ext cx="3997325" cy="823913"/>
            <a:chOff x="5105401" y="5043487"/>
            <a:chExt cx="3997325" cy="823913"/>
          </a:xfrm>
        </p:grpSpPr>
        <p:sp>
          <p:nvSpPr>
            <p:cNvPr id="3090" name="AutoShape 42"/>
            <p:cNvSpPr>
              <a:spLocks/>
            </p:cNvSpPr>
            <p:nvPr/>
          </p:nvSpPr>
          <p:spPr bwMode="auto">
            <a:xfrm>
              <a:off x="5105401" y="5105400"/>
              <a:ext cx="152400" cy="609600"/>
            </a:xfrm>
            <a:prstGeom prst="rightBrace">
              <a:avLst>
                <a:gd name="adj1" fmla="val 33333"/>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hangingPunct="0"/>
              <a:endParaRPr lang="en-US" altLang="en-US" dirty="0" smtClean="0">
                <a:solidFill>
                  <a:srgbClr val="000000"/>
                </a:solidFill>
              </a:endParaRPr>
            </a:p>
          </p:txBody>
        </p:sp>
        <p:sp>
          <p:nvSpPr>
            <p:cNvPr id="3094" name="Rectangle 46"/>
            <p:cNvSpPr>
              <a:spLocks noChangeArrowheads="1"/>
            </p:cNvSpPr>
            <p:nvPr/>
          </p:nvSpPr>
          <p:spPr bwMode="auto">
            <a:xfrm>
              <a:off x="5445126" y="5043487"/>
              <a:ext cx="36576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hangingPunct="0"/>
              <a:r>
                <a:rPr lang="en-US" altLang="en-US" sz="1800" b="1" i="1" dirty="0" smtClean="0">
                  <a:solidFill>
                    <a:srgbClr val="000000"/>
                  </a:solidFill>
                  <a:effectLst>
                    <a:outerShdw blurRad="38100" dist="38100" dir="2700000" algn="tl">
                      <a:srgbClr val="000000">
                        <a:alpha val="43137"/>
                      </a:srgbClr>
                    </a:outerShdw>
                  </a:effectLst>
                  <a:latin typeface="Arial" panose="020B0604020202020204" pitchFamily="34" charset="0"/>
                </a:rPr>
                <a:t>Response Indicators </a:t>
              </a:r>
              <a:r>
                <a:rPr lang="en-US" altLang="en-US" sz="1800" i="1" dirty="0" smtClean="0">
                  <a:solidFill>
                    <a:srgbClr val="000000"/>
                  </a:solidFill>
                  <a:effectLst>
                    <a:outerShdw blurRad="38100" dist="38100" dir="2700000" algn="tl">
                      <a:srgbClr val="000000">
                        <a:alpha val="43137"/>
                      </a:srgbClr>
                    </a:outerShdw>
                  </a:effectLst>
                  <a:latin typeface="Arial" panose="020B0604020202020204" pitchFamily="34" charset="0"/>
                </a:rPr>
                <a:t>[biological assemblage indices, other attributes]</a:t>
              </a:r>
            </a:p>
          </p:txBody>
        </p:sp>
      </p:grpSp>
      <p:sp>
        <p:nvSpPr>
          <p:cNvPr id="3095" name="Rectangle 47"/>
          <p:cNvSpPr>
            <a:spLocks noChangeArrowheads="1"/>
          </p:cNvSpPr>
          <p:nvPr/>
        </p:nvSpPr>
        <p:spPr bwMode="auto">
          <a:xfrm>
            <a:off x="1139825" y="1508125"/>
            <a:ext cx="2517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hangingPunct="0"/>
            <a:r>
              <a:rPr lang="en-US" altLang="en-US" sz="2600" b="1" i="1" u="sng" dirty="0" smtClean="0">
                <a:solidFill>
                  <a:srgbClr val="000000"/>
                </a:solidFill>
                <a:latin typeface="Arial" panose="020B0604020202020204" pitchFamily="34" charset="0"/>
              </a:rPr>
              <a:t>Indicator Levels</a:t>
            </a:r>
          </a:p>
        </p:txBody>
      </p:sp>
    </p:spTree>
    <p:extLst>
      <p:ext uri="{BB962C8B-B14F-4D97-AF65-F5344CB8AC3E}">
        <p14:creationId xmlns:p14="http://schemas.microsoft.com/office/powerpoint/2010/main" val="84187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normAutofit/>
          </a:bodyPr>
          <a:lstStyle/>
          <a:p>
            <a:pPr algn="ctr"/>
            <a:r>
              <a:rPr lang="en-US" b="1" dirty="0" smtClean="0">
                <a:effectLst>
                  <a:outerShdw blurRad="38100" dist="38100" dir="2700000" algn="tl">
                    <a:srgbClr val="000000">
                      <a:alpha val="43137"/>
                    </a:srgbClr>
                  </a:outerShdw>
                </a:effectLst>
              </a:rPr>
              <a:t>A Data Driven Framework</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52400" y="1295400"/>
            <a:ext cx="8229600" cy="5257800"/>
          </a:xfrm>
        </p:spPr>
        <p:txBody>
          <a:bodyPr>
            <a:normAutofit lnSpcReduction="10000"/>
          </a:bodyPr>
          <a:lstStyle/>
          <a:p>
            <a:pPr marL="0" indent="0">
              <a:buNone/>
            </a:pPr>
            <a:r>
              <a:rPr lang="en-US" b="1" dirty="0" smtClean="0">
                <a:latin typeface="+mj-lt"/>
              </a:rPr>
              <a:t>Ambient M&amp;A and other data that includes</a:t>
            </a:r>
            <a:r>
              <a:rPr lang="en-US" dirty="0" smtClean="0">
                <a:latin typeface="+mj-lt"/>
              </a:rPr>
              <a:t>:</a:t>
            </a:r>
          </a:p>
          <a:p>
            <a:pPr marL="457200" lvl="1" indent="-225425"/>
            <a:r>
              <a:rPr lang="en-US" b="1" dirty="0" smtClean="0">
                <a:latin typeface="+mj-lt"/>
              </a:rPr>
              <a:t>Biological Assemblages </a:t>
            </a:r>
            <a:r>
              <a:rPr lang="en-US" dirty="0" smtClean="0">
                <a:latin typeface="+mj-lt"/>
              </a:rPr>
              <a:t>(</a:t>
            </a:r>
            <a:r>
              <a:rPr lang="en-US" i="1" dirty="0" smtClean="0">
                <a:effectLst>
                  <a:outerShdw blurRad="38100" dist="38100" dir="2700000" algn="tl">
                    <a:srgbClr val="000000">
                      <a:alpha val="43137"/>
                    </a:srgbClr>
                  </a:outerShdw>
                </a:effectLst>
                <a:latin typeface="+mj-lt"/>
              </a:rPr>
              <a:t>at least two</a:t>
            </a:r>
            <a:r>
              <a:rPr lang="en-US" dirty="0" smtClean="0">
                <a:latin typeface="+mj-lt"/>
              </a:rPr>
              <a:t>)</a:t>
            </a:r>
          </a:p>
          <a:p>
            <a:pPr marL="800100" lvl="2" indent="-342900">
              <a:buFont typeface="Wingdings" panose="05000000000000000000" pitchFamily="2" charset="2"/>
              <a:buChar char="Ø"/>
            </a:pPr>
            <a:r>
              <a:rPr lang="en-US" dirty="0" smtClean="0">
                <a:latin typeface="+mj-lt"/>
              </a:rPr>
              <a:t>Evaluate biocriteria compliance</a:t>
            </a:r>
          </a:p>
          <a:p>
            <a:pPr marL="800100" lvl="2" indent="-342900">
              <a:buFont typeface="Wingdings" panose="05000000000000000000" pitchFamily="2" charset="2"/>
              <a:buChar char="Ø"/>
            </a:pPr>
            <a:r>
              <a:rPr lang="en-US" dirty="0" smtClean="0">
                <a:latin typeface="+mj-lt"/>
              </a:rPr>
              <a:t>Evidence of response to stressor types</a:t>
            </a:r>
          </a:p>
          <a:p>
            <a:pPr marL="457200" lvl="1" indent="-225425"/>
            <a:r>
              <a:rPr lang="en-US" b="1" dirty="0" smtClean="0">
                <a:latin typeface="+mj-lt"/>
              </a:rPr>
              <a:t>Water and Sediment Chemistry Data</a:t>
            </a:r>
          </a:p>
          <a:p>
            <a:pPr marL="800100" lvl="2" indent="-342900">
              <a:buFont typeface="Wingdings" panose="05000000000000000000" pitchFamily="2" charset="2"/>
              <a:buChar char="Ø"/>
            </a:pPr>
            <a:r>
              <a:rPr lang="en-US" dirty="0" smtClean="0">
                <a:latin typeface="+mj-lt"/>
              </a:rPr>
              <a:t>Compare to biocriteria based thresholds</a:t>
            </a:r>
          </a:p>
          <a:p>
            <a:pPr marL="800100" lvl="2" indent="-342900">
              <a:buFont typeface="Wingdings" panose="05000000000000000000" pitchFamily="2" charset="2"/>
              <a:buChar char="Ø"/>
            </a:pPr>
            <a:r>
              <a:rPr lang="en-US" dirty="0" smtClean="0">
                <a:latin typeface="+mj-lt"/>
              </a:rPr>
              <a:t>Compare to regional reference benchmarks</a:t>
            </a:r>
          </a:p>
          <a:p>
            <a:pPr marL="800100" lvl="2" indent="-342900">
              <a:buFont typeface="Wingdings" panose="05000000000000000000" pitchFamily="2" charset="2"/>
              <a:buChar char="Ø"/>
            </a:pPr>
            <a:r>
              <a:rPr lang="en-US" dirty="0" smtClean="0">
                <a:latin typeface="+mj-lt"/>
              </a:rPr>
              <a:t>Evaluate efficacy of current water quality criteria</a:t>
            </a:r>
          </a:p>
          <a:p>
            <a:pPr marL="457200" lvl="1" indent="-225425"/>
            <a:r>
              <a:rPr lang="en-US" b="1" dirty="0" smtClean="0">
                <a:latin typeface="+mj-lt"/>
              </a:rPr>
              <a:t>Habitat Data</a:t>
            </a:r>
          </a:p>
          <a:p>
            <a:pPr marL="800100" lvl="2" indent="-342900">
              <a:buFont typeface="Wingdings" panose="05000000000000000000" pitchFamily="2" charset="2"/>
              <a:buChar char="Ø"/>
            </a:pPr>
            <a:r>
              <a:rPr lang="en-US" dirty="0" smtClean="0">
                <a:latin typeface="+mj-lt"/>
              </a:rPr>
              <a:t>Key limiting factor to biota – can eclipse other factors</a:t>
            </a:r>
          </a:p>
          <a:p>
            <a:pPr marL="800100" lvl="2" indent="-342900">
              <a:buFont typeface="Wingdings" panose="05000000000000000000" pitchFamily="2" charset="2"/>
              <a:buChar char="Ø"/>
            </a:pPr>
            <a:r>
              <a:rPr lang="en-US" dirty="0" smtClean="0">
                <a:latin typeface="+mj-lt"/>
              </a:rPr>
              <a:t>Key determinant of use attainability</a:t>
            </a:r>
          </a:p>
          <a:p>
            <a:pPr marL="457200" lvl="1" indent="-225425"/>
            <a:r>
              <a:rPr lang="en-US" b="1" dirty="0" smtClean="0">
                <a:latin typeface="+mj-lt"/>
              </a:rPr>
              <a:t>Land Use and Flow Data</a:t>
            </a:r>
          </a:p>
          <a:p>
            <a:pPr marL="800100" lvl="2" indent="-342900">
              <a:buFont typeface="Wingdings" panose="05000000000000000000" pitchFamily="2" charset="2"/>
              <a:buChar char="Ø"/>
            </a:pPr>
            <a:r>
              <a:rPr lang="en-US" dirty="0" smtClean="0">
                <a:latin typeface="+mj-lt"/>
              </a:rPr>
              <a:t>Effects of land use on the biota can eclipse other stressors</a:t>
            </a:r>
          </a:p>
          <a:p>
            <a:pPr marL="800100" lvl="2" indent="-342900">
              <a:buFont typeface="Wingdings" panose="05000000000000000000" pitchFamily="2" charset="2"/>
              <a:buChar char="Ø"/>
            </a:pPr>
            <a:r>
              <a:rPr lang="en-US" dirty="0" smtClean="0">
                <a:latin typeface="+mj-lt"/>
              </a:rPr>
              <a:t>Effects of hydrological modifications - proxy indicators</a:t>
            </a:r>
            <a:endParaRPr lang="en-US" dirty="0">
              <a:latin typeface="+mj-lt"/>
            </a:endParaRPr>
          </a:p>
        </p:txBody>
      </p:sp>
      <p:pic>
        <p:nvPicPr>
          <p:cNvPr id="4" name="Content Placeholder 3" descr="Greens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23414" y="1447800"/>
            <a:ext cx="2568186"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Crayfis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9900" y="3810000"/>
            <a:ext cx="21717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61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1+#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23318927"/>
              </p:ext>
            </p:extLst>
          </p:nvPr>
        </p:nvGraphicFramePr>
        <p:xfrm>
          <a:off x="228600" y="304800"/>
          <a:ext cx="8763491" cy="5569584"/>
        </p:xfrm>
        <a:graphic>
          <a:graphicData uri="http://schemas.openxmlformats.org/drawingml/2006/table">
            <a:tbl>
              <a:tblPr firstRow="1" firstCol="1" bandRow="1">
                <a:tableStyleId>{5C22544A-7EE6-4342-B048-85BDC9FD1C3A}</a:tableStyleId>
              </a:tblPr>
              <a:tblGrid>
                <a:gridCol w="1337861"/>
                <a:gridCol w="1024339"/>
                <a:gridCol w="827876"/>
                <a:gridCol w="924724"/>
                <a:gridCol w="1027413"/>
                <a:gridCol w="784610"/>
                <a:gridCol w="784610"/>
                <a:gridCol w="1026029"/>
                <a:gridCol w="1026029"/>
              </a:tblGrid>
              <a:tr h="880507">
                <a:tc>
                  <a:txBody>
                    <a:bodyPr/>
                    <a:lstStyle/>
                    <a:p>
                      <a:pPr marL="0" marR="0" algn="ctr">
                        <a:spcBef>
                          <a:spcPts val="0"/>
                        </a:spcBef>
                        <a:spcAft>
                          <a:spcPts val="0"/>
                        </a:spcAft>
                      </a:pPr>
                      <a:r>
                        <a:rPr lang="en-US" sz="1200" dirty="0">
                          <a:solidFill>
                            <a:schemeClr val="tx1"/>
                          </a:solidFill>
                          <a:effectLst/>
                        </a:rPr>
                        <a:t>Facility</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solidFill>
                            <a:schemeClr val="tx1"/>
                          </a:solidFill>
                          <a:effectLst/>
                        </a:rPr>
                        <a:t>Receiving Water Body</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solidFill>
                            <a:schemeClr val="tx1"/>
                          </a:solidFill>
                          <a:effectLst/>
                        </a:rPr>
                        <a:t>River Mile</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solidFill>
                            <a:schemeClr val="tx1"/>
                          </a:solidFill>
                          <a:effectLst/>
                        </a:rPr>
                        <a:t>Latitude</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solidFill>
                            <a:schemeClr val="tx1"/>
                          </a:solidFill>
                          <a:effectLst/>
                        </a:rPr>
                        <a:t>Longitude</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solidFill>
                            <a:schemeClr val="tx1"/>
                          </a:solidFill>
                          <a:effectLst/>
                        </a:rPr>
                        <a:t>Average Flow 2016 (MGD)</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solidFill>
                            <a:schemeClr val="tx1"/>
                          </a:solidFill>
                          <a:effectLst/>
                        </a:rPr>
                        <a:t>Design Average Flow (MGD)</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solidFill>
                            <a:schemeClr val="tx1"/>
                          </a:solidFill>
                          <a:effectLst/>
                        </a:rPr>
                        <a:t>Treatment Type</a:t>
                      </a:r>
                      <a:r>
                        <a:rPr lang="en-US" sz="1200" baseline="30000" dirty="0">
                          <a:solidFill>
                            <a:schemeClr val="tx1"/>
                          </a:solidFill>
                          <a:effectLst/>
                        </a:rPr>
                        <a:t>1</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solidFill>
                            <a:schemeClr val="tx1"/>
                          </a:solidFill>
                          <a:effectLst/>
                        </a:rPr>
                        <a:t>Nutrient Removal</a:t>
                      </a:r>
                      <a:r>
                        <a:rPr lang="en-US" sz="1200" baseline="30000" dirty="0">
                          <a:solidFill>
                            <a:schemeClr val="tx1"/>
                          </a:solidFill>
                          <a:effectLst/>
                        </a:rPr>
                        <a:t>2</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r>
              <a:tr h="537790">
                <a:tc>
                  <a:txBody>
                    <a:bodyPr/>
                    <a:lstStyle/>
                    <a:p>
                      <a:pPr marL="0" marR="0">
                        <a:spcBef>
                          <a:spcPts val="0"/>
                        </a:spcBef>
                        <a:spcAft>
                          <a:spcPts val="0"/>
                        </a:spcAft>
                      </a:pPr>
                      <a:r>
                        <a:rPr lang="en-US" sz="1200" dirty="0">
                          <a:solidFill>
                            <a:schemeClr val="tx1"/>
                          </a:solidFill>
                          <a:effectLst/>
                        </a:rPr>
                        <a:t>Lake Co. DPW Mill Creek WWTP</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spcBef>
                          <a:spcPts val="0"/>
                        </a:spcBef>
                        <a:spcAft>
                          <a:spcPts val="0"/>
                        </a:spcAft>
                      </a:pPr>
                      <a:r>
                        <a:rPr lang="en-US" sz="1200" dirty="0">
                          <a:effectLst/>
                        </a:rPr>
                        <a:t>Mill Creek/Des Plaines R.</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1.0/102.0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42°25’00”N</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87°55’40”W</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2.1</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7.8</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AWT</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M</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r>
              <a:tr h="537790">
                <a:tc>
                  <a:txBody>
                    <a:bodyPr/>
                    <a:lstStyle/>
                    <a:p>
                      <a:pPr marL="0" marR="0">
                        <a:spcBef>
                          <a:spcPts val="0"/>
                        </a:spcBef>
                        <a:spcAft>
                          <a:spcPts val="0"/>
                        </a:spcAft>
                      </a:pPr>
                      <a:r>
                        <a:rPr lang="en-US" sz="1200" dirty="0">
                          <a:solidFill>
                            <a:schemeClr val="tx1"/>
                          </a:solidFill>
                          <a:effectLst/>
                        </a:rPr>
                        <a:t>North Shore SD Waukegan WWTP</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spcBef>
                          <a:spcPts val="0"/>
                        </a:spcBef>
                        <a:spcAft>
                          <a:spcPts val="0"/>
                        </a:spcAft>
                      </a:pPr>
                      <a:r>
                        <a:rPr lang="en-US" sz="1200" dirty="0">
                          <a:effectLst/>
                        </a:rPr>
                        <a:t>Des Plaines R.</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98.1</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42°22’15”N</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87°54’53”W</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22.0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44.0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AWT</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P</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r>
              <a:tr h="482837">
                <a:tc>
                  <a:txBody>
                    <a:bodyPr/>
                    <a:lstStyle/>
                    <a:p>
                      <a:pPr marL="0" marR="0">
                        <a:spcBef>
                          <a:spcPts val="0"/>
                        </a:spcBef>
                        <a:spcAft>
                          <a:spcPts val="0"/>
                        </a:spcAft>
                      </a:pPr>
                      <a:r>
                        <a:rPr lang="en-US" sz="1200" dirty="0">
                          <a:solidFill>
                            <a:schemeClr val="tx1"/>
                          </a:solidFill>
                          <a:effectLst/>
                        </a:rPr>
                        <a:t>North Shore SD Gurnee WWTP</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spcBef>
                          <a:spcPts val="0"/>
                        </a:spcBef>
                        <a:spcAft>
                          <a:spcPts val="0"/>
                        </a:spcAft>
                      </a:pPr>
                      <a:r>
                        <a:rPr lang="en-US" sz="1200" dirty="0">
                          <a:effectLst/>
                        </a:rPr>
                        <a:t>Des Plaines R.</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95.5</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42°21’25”N</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87°55’36”W</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23.6</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47.2</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AWT</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N</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r>
              <a:tr h="537790">
                <a:tc>
                  <a:txBody>
                    <a:bodyPr/>
                    <a:lstStyle/>
                    <a:p>
                      <a:pPr marL="0" marR="0">
                        <a:spcBef>
                          <a:spcPts val="0"/>
                        </a:spcBef>
                        <a:spcAft>
                          <a:spcPts val="0"/>
                        </a:spcAft>
                      </a:pPr>
                      <a:r>
                        <a:rPr lang="en-US" sz="1200" dirty="0">
                          <a:solidFill>
                            <a:schemeClr val="tx1"/>
                          </a:solidFill>
                          <a:effectLst/>
                        </a:rPr>
                        <a:t>Libertyville WWTP (IL0029530)</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spcBef>
                          <a:spcPts val="0"/>
                        </a:spcBef>
                        <a:spcAft>
                          <a:spcPts val="0"/>
                        </a:spcAft>
                      </a:pPr>
                      <a:r>
                        <a:rPr lang="en-US" sz="1200" dirty="0">
                          <a:effectLst/>
                        </a:rPr>
                        <a:t>Des Plaines R.</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84.8</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42°15’15”N</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88°56’10”W</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4.0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8.0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AWT</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M</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r>
              <a:tr h="537790">
                <a:tc>
                  <a:txBody>
                    <a:bodyPr/>
                    <a:lstStyle/>
                    <a:p>
                      <a:pPr marL="0" marR="0">
                        <a:spcBef>
                          <a:spcPts val="0"/>
                        </a:spcBef>
                        <a:spcAft>
                          <a:spcPts val="0"/>
                        </a:spcAft>
                      </a:pPr>
                      <a:r>
                        <a:rPr lang="en-US" sz="1200" dirty="0">
                          <a:solidFill>
                            <a:schemeClr val="tx1"/>
                          </a:solidFill>
                          <a:effectLst/>
                        </a:rPr>
                        <a:t>Mundelein WWTP (IL0022501)</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spcBef>
                          <a:spcPts val="0"/>
                        </a:spcBef>
                        <a:spcAft>
                          <a:spcPts val="0"/>
                        </a:spcAft>
                      </a:pPr>
                      <a:r>
                        <a:rPr lang="en-US" sz="1200" dirty="0">
                          <a:effectLst/>
                        </a:rPr>
                        <a:t>Des Plaines R.</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84.6</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42°15’11”N</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87°50’34”W</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5.0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15.0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Secondary</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M</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r>
              <a:tr h="717053">
                <a:tc>
                  <a:txBody>
                    <a:bodyPr/>
                    <a:lstStyle/>
                    <a:p>
                      <a:pPr marL="0" marR="0">
                        <a:spcBef>
                          <a:spcPts val="0"/>
                        </a:spcBef>
                        <a:spcAft>
                          <a:spcPts val="0"/>
                        </a:spcAft>
                      </a:pPr>
                      <a:r>
                        <a:rPr lang="en-US" sz="1200" dirty="0">
                          <a:solidFill>
                            <a:schemeClr val="tx1"/>
                          </a:solidFill>
                          <a:effectLst/>
                        </a:rPr>
                        <a:t>Lake Co. DPW New Town Century WWTP (IL0071366)</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spcBef>
                          <a:spcPts val="0"/>
                        </a:spcBef>
                        <a:spcAft>
                          <a:spcPts val="0"/>
                        </a:spcAft>
                      </a:pPr>
                      <a:r>
                        <a:rPr lang="en-US" sz="1200" dirty="0">
                          <a:effectLst/>
                        </a:rPr>
                        <a:t>Des Plaines R.</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82.3</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42°13’30”N</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87°56’15”W</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6.0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18.0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AWT</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M</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r>
              <a:tr h="717053">
                <a:tc>
                  <a:txBody>
                    <a:bodyPr/>
                    <a:lstStyle/>
                    <a:p>
                      <a:pPr marL="0" marR="0">
                        <a:spcBef>
                          <a:spcPts val="0"/>
                        </a:spcBef>
                        <a:spcAft>
                          <a:spcPts val="0"/>
                        </a:spcAft>
                      </a:pPr>
                      <a:r>
                        <a:rPr lang="en-US" sz="1200" dirty="0">
                          <a:solidFill>
                            <a:schemeClr val="tx1"/>
                          </a:solidFill>
                          <a:effectLst/>
                        </a:rPr>
                        <a:t>Lake Co. DPW Des Plaines WWTP (IL0022055)</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spcBef>
                          <a:spcPts val="0"/>
                        </a:spcBef>
                        <a:spcAft>
                          <a:spcPts val="0"/>
                        </a:spcAft>
                      </a:pPr>
                      <a:r>
                        <a:rPr lang="en-US" sz="1200" dirty="0">
                          <a:effectLst/>
                        </a:rPr>
                        <a:t>Aptaksic Cr./</a:t>
                      </a:r>
                      <a:endParaRPr lang="en-US" sz="1300" dirty="0">
                        <a:effectLst/>
                      </a:endParaRPr>
                    </a:p>
                    <a:p>
                      <a:pPr marL="0" marR="0">
                        <a:spcBef>
                          <a:spcPts val="0"/>
                        </a:spcBef>
                        <a:spcAft>
                          <a:spcPts val="0"/>
                        </a:spcAft>
                      </a:pPr>
                      <a:r>
                        <a:rPr lang="en-US" sz="1200" dirty="0">
                          <a:effectLst/>
                        </a:rPr>
                        <a:t>Des Plaines R.</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0.8/76.4</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42°09’47”N</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87°55’40”W</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16.0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51.8</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AWT</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M</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r>
              <a:tr h="537790">
                <a:tc>
                  <a:txBody>
                    <a:bodyPr/>
                    <a:lstStyle/>
                    <a:p>
                      <a:pPr marL="0" marR="0">
                        <a:spcBef>
                          <a:spcPts val="0"/>
                        </a:spcBef>
                        <a:spcAft>
                          <a:spcPts val="0"/>
                        </a:spcAft>
                      </a:pPr>
                      <a:r>
                        <a:rPr lang="en-US" sz="1200" dirty="0">
                          <a:solidFill>
                            <a:schemeClr val="tx1"/>
                          </a:solidFill>
                          <a:effectLst/>
                        </a:rPr>
                        <a:t>Lindenhurst SD WWTP (IL0020796)</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spcBef>
                          <a:spcPts val="0"/>
                        </a:spcBef>
                        <a:spcAft>
                          <a:spcPts val="0"/>
                        </a:spcAft>
                      </a:pPr>
                      <a:r>
                        <a:rPr lang="en-US" sz="1200" dirty="0">
                          <a:effectLst/>
                        </a:rPr>
                        <a:t>Hastings Cr.</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2.8</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42°26’01”N</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88°01’56”W</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2.0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5.7</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AWT</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c>
                  <a:txBody>
                    <a:bodyPr/>
                    <a:lstStyle/>
                    <a:p>
                      <a:pPr marL="0" marR="0" algn="ctr">
                        <a:spcBef>
                          <a:spcPts val="0"/>
                        </a:spcBef>
                        <a:spcAft>
                          <a:spcPts val="0"/>
                        </a:spcAft>
                      </a:pPr>
                      <a:r>
                        <a:rPr lang="en-US" sz="1200" dirty="0">
                          <a:effectLst/>
                        </a:rPr>
                        <a:t>M</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426" marR="72426" marT="0" marB="0" anchor="ctr"/>
                </a:tc>
              </a:tr>
            </a:tbl>
          </a:graphicData>
        </a:graphic>
      </p:graphicFrame>
      <p:sp>
        <p:nvSpPr>
          <p:cNvPr id="3" name="Rectangle 2"/>
          <p:cNvSpPr/>
          <p:nvPr/>
        </p:nvSpPr>
        <p:spPr>
          <a:xfrm>
            <a:off x="228600" y="4572000"/>
            <a:ext cx="8763491" cy="76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458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76200"/>
            <a:ext cx="8585868" cy="6400800"/>
          </a:xfrm>
          <a:prstGeom prst="rect">
            <a:avLst/>
          </a:prstGeom>
        </p:spPr>
      </p:pic>
      <p:sp>
        <p:nvSpPr>
          <p:cNvPr id="3" name="Text Box 7"/>
          <p:cNvSpPr txBox="1">
            <a:spLocks noChangeArrowheads="1"/>
          </p:cNvSpPr>
          <p:nvPr/>
        </p:nvSpPr>
        <p:spPr bwMode="auto">
          <a:xfrm>
            <a:off x="1524000" y="3276600"/>
            <a:ext cx="6477000" cy="707886"/>
          </a:xfrm>
          <a:prstGeom prst="rect">
            <a:avLst/>
          </a:prstGeom>
          <a:gradFill rotWithShape="1">
            <a:gsLst>
              <a:gs pos="100000">
                <a:srgbClr val="969696">
                  <a:alpha val="80000"/>
                </a:srgbClr>
              </a:gs>
              <a:gs pos="100000">
                <a:srgbClr val="969696">
                  <a:gamma/>
                  <a:shade val="46275"/>
                  <a:invGamma/>
                </a:srgbClr>
              </a:gs>
            </a:gsLst>
            <a:lin ang="5400000" scaled="1"/>
          </a:gradFill>
          <a:ln w="9525">
            <a:noFill/>
            <a:miter lim="800000"/>
            <a:headEnd/>
            <a:tailEnd/>
          </a:ln>
          <a:effectLst/>
        </p:spPr>
        <p:txBody>
          <a:bodyPr wrap="square">
            <a:spAutoFit/>
          </a:bodyPr>
          <a:lstStyle/>
          <a:p>
            <a:pPr algn="ctr"/>
            <a:r>
              <a:rPr lang="en-US" sz="4000" b="1" dirty="0">
                <a:solidFill>
                  <a:srgbClr val="FFFF00"/>
                </a:solidFill>
                <a:effectLst>
                  <a:outerShdw blurRad="38100" dist="38100" dir="2700000" algn="tl">
                    <a:srgbClr val="000000"/>
                  </a:outerShdw>
                </a:effectLst>
                <a:latin typeface="Calibri" panose="020F0502020204030204" pitchFamily="34" charset="0"/>
              </a:rPr>
              <a:t>https://cfpub.epa.gov/dmr/</a:t>
            </a:r>
          </a:p>
        </p:txBody>
      </p:sp>
    </p:spTree>
    <p:extLst>
      <p:ext uri="{BB962C8B-B14F-4D97-AF65-F5344CB8AC3E}">
        <p14:creationId xmlns:p14="http://schemas.microsoft.com/office/powerpoint/2010/main" val="168140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482" name="Group 2"/>
          <p:cNvGrpSpPr>
            <a:grpSpLocks/>
          </p:cNvGrpSpPr>
          <p:nvPr/>
        </p:nvGrpSpPr>
        <p:grpSpPr bwMode="auto">
          <a:xfrm>
            <a:off x="404813" y="309563"/>
            <a:ext cx="8334375" cy="6238875"/>
            <a:chOff x="255" y="195"/>
            <a:chExt cx="5250" cy="3930"/>
          </a:xfrm>
        </p:grpSpPr>
        <p:pic>
          <p:nvPicPr>
            <p:cNvPr id="148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 y="195"/>
              <a:ext cx="5250" cy="3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8484" name="Rectangle 4"/>
            <p:cNvSpPr>
              <a:spLocks noChangeArrowheads="1"/>
            </p:cNvSpPr>
            <p:nvPr/>
          </p:nvSpPr>
          <p:spPr bwMode="auto">
            <a:xfrm>
              <a:off x="432" y="394"/>
              <a:ext cx="4896" cy="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ltLang="en-US" sz="3200" b="1" dirty="0">
                  <a:solidFill>
                    <a:srgbClr val="FFFF00"/>
                  </a:solidFill>
                  <a:effectLst>
                    <a:outerShdw blurRad="38100" dist="38100" dir="2700000" algn="tl">
                      <a:srgbClr val="C0C0C0"/>
                    </a:outerShdw>
                  </a:effectLst>
                </a:rPr>
                <a:t>The Development of a Biological Assessment Plan for the DuPage and Salt Creek Watersheds </a:t>
              </a:r>
            </a:p>
          </p:txBody>
        </p:sp>
        <p:sp>
          <p:nvSpPr>
            <p:cNvPr id="148485" name="Rectangle 5"/>
            <p:cNvSpPr>
              <a:spLocks noChangeArrowheads="1"/>
            </p:cNvSpPr>
            <p:nvPr/>
          </p:nvSpPr>
          <p:spPr bwMode="auto">
            <a:xfrm>
              <a:off x="432" y="2026"/>
              <a:ext cx="489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ltLang="en-US" sz="2400" b="1" dirty="0">
                  <a:solidFill>
                    <a:srgbClr val="FFFF00"/>
                  </a:solidFill>
                  <a:effectLst>
                    <a:outerShdw blurRad="38100" dist="38100" dir="2700000" algn="tl">
                      <a:srgbClr val="C0C0C0"/>
                    </a:outerShdw>
                  </a:effectLst>
                </a:rPr>
                <a:t>DuPage-Salt Creek Work Group</a:t>
              </a:r>
            </a:p>
            <a:p>
              <a:pPr algn="ctr"/>
              <a:r>
                <a:rPr lang="en-US" altLang="en-US" sz="2400" b="1" dirty="0">
                  <a:solidFill>
                    <a:srgbClr val="FFFF00"/>
                  </a:solidFill>
                  <a:effectLst>
                    <a:outerShdw blurRad="38100" dist="38100" dir="2700000" algn="tl">
                      <a:srgbClr val="C0C0C0"/>
                    </a:outerShdw>
                  </a:effectLst>
                </a:rPr>
                <a:t>March 7, 2006</a:t>
              </a:r>
            </a:p>
          </p:txBody>
        </p:sp>
        <p:sp>
          <p:nvSpPr>
            <p:cNvPr id="148486" name="Text Box 6"/>
            <p:cNvSpPr txBox="1">
              <a:spLocks noChangeArrowheads="1"/>
            </p:cNvSpPr>
            <p:nvPr/>
          </p:nvSpPr>
          <p:spPr bwMode="auto">
            <a:xfrm>
              <a:off x="456" y="3168"/>
              <a:ext cx="4848" cy="86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20000"/>
                </a:spcBef>
                <a:buClr>
                  <a:schemeClr val="tx1"/>
                </a:buClr>
              </a:pPr>
              <a:r>
                <a:rPr lang="en-US" altLang="en-US" sz="2000" b="1" dirty="0">
                  <a:solidFill>
                    <a:srgbClr val="FFFF00"/>
                  </a:solidFill>
                  <a:effectLst>
                    <a:outerShdw blurRad="38100" dist="38100" dir="2700000" algn="tl">
                      <a:srgbClr val="C0C0C0"/>
                    </a:outerShdw>
                  </a:effectLst>
                </a:rPr>
                <a:t>Chris O. Yoder</a:t>
              </a:r>
            </a:p>
            <a:p>
              <a:pPr algn="ctr">
                <a:lnSpc>
                  <a:spcPct val="90000"/>
                </a:lnSpc>
                <a:spcBef>
                  <a:spcPct val="20000"/>
                </a:spcBef>
                <a:buClr>
                  <a:schemeClr val="tx1"/>
                </a:buClr>
              </a:pPr>
              <a:r>
                <a:rPr lang="en-US" altLang="en-US" sz="2000" b="1" dirty="0">
                  <a:solidFill>
                    <a:srgbClr val="FFFF00"/>
                  </a:solidFill>
                  <a:effectLst>
                    <a:outerShdw blurRad="38100" dist="38100" dir="2700000" algn="tl">
                      <a:srgbClr val="C0C0C0"/>
                    </a:outerShdw>
                  </a:effectLst>
                </a:rPr>
                <a:t>Center for Applied Bioassessment and Biocriteria</a:t>
              </a:r>
            </a:p>
            <a:p>
              <a:pPr algn="ctr">
                <a:lnSpc>
                  <a:spcPct val="90000"/>
                </a:lnSpc>
                <a:spcBef>
                  <a:spcPct val="20000"/>
                </a:spcBef>
                <a:buClr>
                  <a:schemeClr val="tx1"/>
                </a:buClr>
              </a:pPr>
              <a:r>
                <a:rPr lang="en-US" altLang="en-US" sz="2000" b="1" dirty="0">
                  <a:solidFill>
                    <a:srgbClr val="FFFF00"/>
                  </a:solidFill>
                  <a:effectLst>
                    <a:outerShdw blurRad="38100" dist="38100" dir="2700000" algn="tl">
                      <a:srgbClr val="C0C0C0"/>
                    </a:outerShdw>
                  </a:effectLst>
                </a:rPr>
                <a:t>Midwest Biodiversity Institute</a:t>
              </a:r>
            </a:p>
            <a:p>
              <a:pPr algn="ctr">
                <a:lnSpc>
                  <a:spcPct val="90000"/>
                </a:lnSpc>
                <a:spcBef>
                  <a:spcPct val="20000"/>
                </a:spcBef>
                <a:buClr>
                  <a:schemeClr val="tx1"/>
                </a:buClr>
              </a:pPr>
              <a:r>
                <a:rPr lang="en-US" altLang="en-US" sz="2000" b="1" dirty="0">
                  <a:solidFill>
                    <a:srgbClr val="FFFF00"/>
                  </a:solidFill>
                  <a:effectLst>
                    <a:outerShdw blurRad="38100" dist="38100" dir="2700000" algn="tl">
                      <a:srgbClr val="C0C0C0"/>
                    </a:outerShdw>
                  </a:effectLst>
                </a:rPr>
                <a:t>Columbus, OH</a:t>
              </a:r>
            </a:p>
          </p:txBody>
        </p:sp>
      </p:grpSp>
      <p:sp>
        <p:nvSpPr>
          <p:cNvPr id="7" name="Text Box 7"/>
          <p:cNvSpPr txBox="1">
            <a:spLocks noChangeArrowheads="1"/>
          </p:cNvSpPr>
          <p:nvPr/>
        </p:nvSpPr>
        <p:spPr bwMode="auto">
          <a:xfrm>
            <a:off x="342900" y="2406919"/>
            <a:ext cx="8458200" cy="1938992"/>
          </a:xfrm>
          <a:prstGeom prst="rect">
            <a:avLst/>
          </a:prstGeom>
          <a:gradFill rotWithShape="1">
            <a:gsLst>
              <a:gs pos="100000">
                <a:srgbClr val="969696">
                  <a:alpha val="93000"/>
                </a:srgbClr>
              </a:gs>
              <a:gs pos="100000">
                <a:srgbClr val="969696">
                  <a:gamma/>
                  <a:shade val="46275"/>
                  <a:invGamma/>
                </a:srgbClr>
              </a:gs>
            </a:gsLst>
            <a:lin ang="5400000" scaled="1"/>
          </a:gradFill>
          <a:ln w="9525">
            <a:noFill/>
            <a:miter lim="800000"/>
            <a:headEnd/>
            <a:tailEnd/>
          </a:ln>
          <a:effectLst/>
        </p:spPr>
        <p:txBody>
          <a:bodyPr>
            <a:spAutoFit/>
          </a:bodyPr>
          <a:lstStyle/>
          <a:p>
            <a:pPr algn="ctr"/>
            <a:r>
              <a:rPr lang="en-US" sz="4000" b="1" dirty="0" smtClean="0">
                <a:solidFill>
                  <a:srgbClr val="FFFF00"/>
                </a:solidFill>
                <a:effectLst>
                  <a:outerShdw blurRad="38100" dist="38100" dir="2700000" algn="tl">
                    <a:srgbClr val="000000"/>
                  </a:outerShdw>
                </a:effectLst>
                <a:latin typeface="Calibri" panose="020F0502020204030204" pitchFamily="34" charset="0"/>
              </a:rPr>
              <a:t>A similar approach was followed for the Upper Desplaines &amp; for the Lower Des Plaines in 2018</a:t>
            </a:r>
            <a:endParaRPr lang="en-US" sz="4000" b="1" dirty="0">
              <a:solidFill>
                <a:srgbClr val="FFFF00"/>
              </a:solidFill>
              <a:effectLst>
                <a:outerShdw blurRad="38100" dist="38100" dir="2700000" algn="tl">
                  <a:srgbClr val="000000"/>
                </a:outerShdw>
              </a:effectLst>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1000" y="457200"/>
            <a:ext cx="8597220" cy="5791200"/>
          </a:xfrm>
          <a:prstGeom prst="rect">
            <a:avLst/>
          </a:prstGeom>
        </p:spPr>
      </p:pic>
      <p:cxnSp>
        <p:nvCxnSpPr>
          <p:cNvPr id="4" name="Straight Arrow Connector 3"/>
          <p:cNvCxnSpPr/>
          <p:nvPr/>
        </p:nvCxnSpPr>
        <p:spPr>
          <a:xfrm flipV="1">
            <a:off x="1524000" y="4724400"/>
            <a:ext cx="0" cy="6096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39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8480" y="0"/>
            <a:ext cx="7907039" cy="6858000"/>
          </a:xfrm>
          <a:prstGeom prst="rect">
            <a:avLst/>
          </a:prstGeom>
        </p:spPr>
      </p:pic>
    </p:spTree>
    <p:extLst>
      <p:ext uri="{BB962C8B-B14F-4D97-AF65-F5344CB8AC3E}">
        <p14:creationId xmlns:p14="http://schemas.microsoft.com/office/powerpoint/2010/main" val="593679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2108897647"/>
              </p:ext>
            </p:extLst>
          </p:nvPr>
        </p:nvGraphicFramePr>
        <p:xfrm>
          <a:off x="381000" y="609600"/>
          <a:ext cx="8336083" cy="6129130"/>
        </p:xfrm>
        <a:graphic>
          <a:graphicData uri="http://schemas.openxmlformats.org/drawingml/2006/table">
            <a:tbl>
              <a:tblPr firstRow="1" firstCol="1" bandRow="1">
                <a:tableStyleId>{5C22544A-7EE6-4342-B048-85BDC9FD1C3A}</a:tableStyleId>
              </a:tblPr>
              <a:tblGrid>
                <a:gridCol w="1280328"/>
                <a:gridCol w="834996"/>
                <a:gridCol w="779330"/>
                <a:gridCol w="97457"/>
                <a:gridCol w="834996"/>
                <a:gridCol w="834996"/>
                <a:gridCol w="834996"/>
                <a:gridCol w="946328"/>
                <a:gridCol w="946328"/>
                <a:gridCol w="946328"/>
              </a:tblGrid>
              <a:tr h="436172">
                <a:tc rowSpan="2">
                  <a:txBody>
                    <a:bodyPr/>
                    <a:lstStyle/>
                    <a:p>
                      <a:pPr marL="0" marR="0" algn="ctr">
                        <a:spcBef>
                          <a:spcPts val="0"/>
                        </a:spcBef>
                        <a:spcAft>
                          <a:spcPts val="0"/>
                        </a:spcAft>
                      </a:pPr>
                      <a:r>
                        <a:rPr lang="en-US" sz="1100" dirty="0">
                          <a:solidFill>
                            <a:schemeClr val="tx1"/>
                          </a:solidFill>
                          <a:effectLst/>
                        </a:rPr>
                        <a:t>Parameter</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gridSpan="3">
                  <a:txBody>
                    <a:bodyPr/>
                    <a:lstStyle/>
                    <a:p>
                      <a:pPr marL="0" marR="0" algn="ctr">
                        <a:spcBef>
                          <a:spcPts val="0"/>
                        </a:spcBef>
                        <a:spcAft>
                          <a:spcPts val="0"/>
                        </a:spcAft>
                      </a:pPr>
                      <a:r>
                        <a:rPr lang="en-US" sz="1100" dirty="0">
                          <a:solidFill>
                            <a:schemeClr val="tx1"/>
                          </a:solidFill>
                          <a:effectLst/>
                        </a:rPr>
                        <a:t>Water Quality Criteria</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hMerge="1">
                  <a:txBody>
                    <a:bodyPr/>
                    <a:lstStyle/>
                    <a:p>
                      <a:endParaRPr lang="en-US"/>
                    </a:p>
                  </a:txBody>
                  <a:tcPr/>
                </a:tc>
                <a:tc hMerge="1">
                  <a:txBody>
                    <a:bodyPr/>
                    <a:lstStyle/>
                    <a:p>
                      <a:endParaRPr lang="en-US"/>
                    </a:p>
                  </a:txBody>
                  <a:tcPr/>
                </a:tc>
                <a:tc gridSpan="4">
                  <a:txBody>
                    <a:bodyPr/>
                    <a:lstStyle/>
                    <a:p>
                      <a:pPr marL="0" marR="0" algn="ctr">
                        <a:spcBef>
                          <a:spcPts val="0"/>
                        </a:spcBef>
                        <a:spcAft>
                          <a:spcPts val="0"/>
                        </a:spcAft>
                      </a:pPr>
                      <a:r>
                        <a:rPr lang="en-US" sz="1100" dirty="0">
                          <a:solidFill>
                            <a:schemeClr val="tx1"/>
                          </a:solidFill>
                          <a:effectLst/>
                        </a:rPr>
                        <a:t>Effect Thresholds</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ctr">
                        <a:spcBef>
                          <a:spcPts val="0"/>
                        </a:spcBef>
                        <a:spcAft>
                          <a:spcPts val="0"/>
                        </a:spcAft>
                      </a:pPr>
                      <a:r>
                        <a:rPr lang="en-US" sz="1100" dirty="0">
                          <a:solidFill>
                            <a:schemeClr val="tx1"/>
                          </a:solidFill>
                          <a:effectLst/>
                        </a:rPr>
                        <a:t>Non-effect Benchmarks</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hMerge="1">
                  <a:txBody>
                    <a:bodyPr/>
                    <a:lstStyle/>
                    <a:p>
                      <a:endParaRPr lang="en-US"/>
                    </a:p>
                  </a:txBody>
                  <a:tcPr/>
                </a:tc>
              </a:tr>
              <a:tr h="491460">
                <a:tc vMerge="1">
                  <a:txBody>
                    <a:bodyPr/>
                    <a:lstStyle/>
                    <a:p>
                      <a:endParaRPr lang="en-US"/>
                    </a:p>
                  </a:txBody>
                  <a:tcPr/>
                </a:tc>
                <a:tc>
                  <a:txBody>
                    <a:bodyPr/>
                    <a:lstStyle/>
                    <a:p>
                      <a:pPr marL="0" marR="0" algn="ctr">
                        <a:spcBef>
                          <a:spcPts val="0"/>
                        </a:spcBef>
                        <a:spcAft>
                          <a:spcPts val="0"/>
                        </a:spcAft>
                      </a:pPr>
                      <a:r>
                        <a:rPr lang="en-US" sz="1100" b="1" dirty="0">
                          <a:effectLst/>
                        </a:rPr>
                        <a:t>IL Chronic</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gridSpan="2">
                  <a:txBody>
                    <a:bodyPr/>
                    <a:lstStyle/>
                    <a:p>
                      <a:pPr marL="0" marR="0" algn="ctr">
                        <a:spcBef>
                          <a:spcPts val="0"/>
                        </a:spcBef>
                        <a:spcAft>
                          <a:spcPts val="0"/>
                        </a:spcAft>
                      </a:pPr>
                      <a:r>
                        <a:rPr lang="en-US" sz="1100" b="1" dirty="0">
                          <a:effectLst/>
                        </a:rPr>
                        <a:t>IL Acute</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hMerge="1">
                  <a:txBody>
                    <a:bodyPr/>
                    <a:lstStyle/>
                    <a:p>
                      <a:endParaRPr lang="en-US"/>
                    </a:p>
                  </a:txBody>
                  <a:tcPr/>
                </a:tc>
                <a:tc>
                  <a:txBody>
                    <a:bodyPr/>
                    <a:lstStyle/>
                    <a:p>
                      <a:pPr marL="0" marR="0" algn="ctr">
                        <a:spcBef>
                          <a:spcPts val="0"/>
                        </a:spcBef>
                        <a:spcAft>
                          <a:spcPts val="0"/>
                        </a:spcAft>
                      </a:pPr>
                      <a:r>
                        <a:rPr lang="en-US" sz="1100" b="1" dirty="0">
                          <a:effectLst/>
                        </a:rPr>
                        <a:t>Ohio EPA</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a:txBody>
                    <a:bodyPr/>
                    <a:lstStyle/>
                    <a:p>
                      <a:pPr marL="0" marR="0" algn="ctr">
                        <a:spcBef>
                          <a:spcPts val="0"/>
                        </a:spcBef>
                        <a:spcAft>
                          <a:spcPts val="0"/>
                        </a:spcAft>
                      </a:pPr>
                      <a:r>
                        <a:rPr lang="en-US" sz="1100" b="1" dirty="0">
                          <a:effectLst/>
                        </a:rPr>
                        <a:t>SW Ohio</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a:txBody>
                    <a:bodyPr/>
                    <a:lstStyle/>
                    <a:p>
                      <a:pPr marL="0" marR="0" algn="ctr">
                        <a:spcBef>
                          <a:spcPts val="0"/>
                        </a:spcBef>
                        <a:spcAft>
                          <a:spcPts val="0"/>
                        </a:spcAft>
                      </a:pPr>
                      <a:r>
                        <a:rPr lang="en-US" sz="1100" b="1" dirty="0">
                          <a:effectLst/>
                        </a:rPr>
                        <a:t>NOAA SQRT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a:txBody>
                    <a:bodyPr/>
                    <a:lstStyle/>
                    <a:p>
                      <a:pPr marL="0" marR="0" algn="ctr">
                        <a:spcBef>
                          <a:spcPts val="0"/>
                        </a:spcBef>
                        <a:spcAft>
                          <a:spcPts val="0"/>
                        </a:spcAft>
                      </a:pPr>
                      <a:r>
                        <a:rPr lang="en-US" sz="1100" b="1" dirty="0">
                          <a:effectLst/>
                        </a:rPr>
                        <a:t>Other</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a:txBody>
                    <a:bodyPr/>
                    <a:lstStyle/>
                    <a:p>
                      <a:pPr marL="0" marR="0" algn="ctr">
                        <a:spcBef>
                          <a:spcPts val="0"/>
                        </a:spcBef>
                        <a:spcAft>
                          <a:spcPts val="0"/>
                        </a:spcAft>
                      </a:pPr>
                      <a:r>
                        <a:rPr lang="en-US" sz="1100" b="1" dirty="0">
                          <a:effectLst/>
                        </a:rPr>
                        <a:t>Regional Reference</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a:txBody>
                    <a:bodyPr/>
                    <a:lstStyle/>
                    <a:p>
                      <a:pPr marL="0" marR="0" algn="ctr">
                        <a:spcBef>
                          <a:spcPts val="0"/>
                        </a:spcBef>
                        <a:spcAft>
                          <a:spcPts val="0"/>
                        </a:spcAft>
                      </a:pPr>
                      <a:r>
                        <a:rPr lang="en-US" sz="1100" b="1" dirty="0">
                          <a:effectLst/>
                        </a:rPr>
                        <a:t>IL Non-Standard</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r>
              <a:tr h="265389">
                <a:tc gridSpan="10">
                  <a:txBody>
                    <a:bodyPr/>
                    <a:lstStyle/>
                    <a:p>
                      <a:pPr marL="0" marR="0" algn="ctr">
                        <a:spcBef>
                          <a:spcPts val="0"/>
                        </a:spcBef>
                        <a:spcAft>
                          <a:spcPts val="0"/>
                        </a:spcAft>
                      </a:pPr>
                      <a:r>
                        <a:rPr lang="en-US" sz="1100" dirty="0">
                          <a:solidFill>
                            <a:schemeClr val="tx1"/>
                          </a:solidFill>
                          <a:effectLst/>
                        </a:rPr>
                        <a:t>Demand Group</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159471">
                <a:tc>
                  <a:txBody>
                    <a:bodyPr/>
                    <a:lstStyle/>
                    <a:p>
                      <a:pPr marL="0" marR="0" algn="ctr">
                        <a:spcBef>
                          <a:spcPts val="0"/>
                        </a:spcBef>
                        <a:spcAft>
                          <a:spcPts val="0"/>
                        </a:spcAft>
                      </a:pPr>
                      <a:r>
                        <a:rPr lang="en-US" sz="1000" dirty="0">
                          <a:solidFill>
                            <a:schemeClr val="tx1"/>
                          </a:solidFill>
                          <a:effectLst/>
                        </a:rPr>
                        <a:t>BOD</a:t>
                      </a:r>
                      <a:r>
                        <a:rPr lang="en-US" sz="1000" baseline="-25000" dirty="0">
                          <a:solidFill>
                            <a:schemeClr val="tx1"/>
                          </a:solidFill>
                          <a:effectLst/>
                        </a:rPr>
                        <a:t>5</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a:txBody>
                    <a:bodyPr/>
                    <a:lstStyle/>
                    <a:p>
                      <a:pPr marL="0" marR="0" algn="ctr">
                        <a:spcBef>
                          <a:spcPts val="0"/>
                        </a:spcBef>
                        <a:spcAft>
                          <a:spcPts val="0"/>
                        </a:spcAft>
                      </a:pPr>
                      <a:r>
                        <a:rPr lang="en-US" sz="1000" dirty="0">
                          <a:effectLst/>
                        </a:rPr>
                        <a:t>NA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a:txBody>
                    <a:bodyPr/>
                    <a:lstStyle/>
                    <a:p>
                      <a:pPr marL="0" marR="0" algn="ctr">
                        <a:spcBef>
                          <a:spcPts val="0"/>
                        </a:spcBef>
                        <a:spcAft>
                          <a:spcPts val="0"/>
                        </a:spcAft>
                      </a:pPr>
                      <a:r>
                        <a:rPr lang="en-US" sz="1000" dirty="0">
                          <a:effectLst/>
                        </a:rPr>
                        <a:t>NA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gridSpan="2">
                  <a:txBody>
                    <a:bodyPr/>
                    <a:lstStyle/>
                    <a:p>
                      <a:pPr marL="0" marR="0" algn="ctr">
                        <a:spcBef>
                          <a:spcPts val="0"/>
                        </a:spcBef>
                        <a:spcAft>
                          <a:spcPts val="0"/>
                        </a:spcAft>
                      </a:pPr>
                      <a:r>
                        <a:rPr lang="en-US" sz="10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hMerge="1">
                  <a:txBody>
                    <a:bodyPr/>
                    <a:lstStyle/>
                    <a:p>
                      <a:endParaRPr lang="en-US"/>
                    </a:p>
                  </a:txBody>
                  <a:tcPr/>
                </a:tc>
                <a:tc>
                  <a:txBody>
                    <a:bodyPr/>
                    <a:lstStyle/>
                    <a:p>
                      <a:pPr marL="0" marR="0" algn="ctr">
                        <a:spcBef>
                          <a:spcPts val="0"/>
                        </a:spcBef>
                        <a:spcAft>
                          <a:spcPts val="0"/>
                        </a:spcAft>
                      </a:pPr>
                      <a:r>
                        <a:rPr lang="en-US" sz="1000" dirty="0">
                          <a:effectLst/>
                        </a:rPr>
                        <a:t>2.48 mg/L [</a:t>
                      </a:r>
                      <a:r>
                        <a:rPr lang="en-US" sz="900" dirty="0">
                          <a:effectLst/>
                        </a:rPr>
                        <a:t>HW Streams]</a:t>
                      </a:r>
                      <a:endParaRPr lang="en-US" sz="1200" dirty="0">
                        <a:effectLst/>
                      </a:endParaRPr>
                    </a:p>
                    <a:p>
                      <a:pPr marL="0" marR="0" algn="ctr">
                        <a:spcBef>
                          <a:spcPts val="0"/>
                        </a:spcBef>
                        <a:spcAft>
                          <a:spcPts val="0"/>
                        </a:spcAft>
                      </a:pPr>
                      <a:r>
                        <a:rPr lang="en-US" sz="1000" dirty="0">
                          <a:effectLst/>
                        </a:rPr>
                        <a:t>2.96 mg/L [</a:t>
                      </a:r>
                      <a:r>
                        <a:rPr lang="en-US" sz="900" dirty="0">
                          <a:effectLst/>
                        </a:rPr>
                        <a:t>WD Streams]</a:t>
                      </a:r>
                      <a:endParaRPr lang="en-US" sz="1200" dirty="0">
                        <a:effectLst/>
                      </a:endParaRPr>
                    </a:p>
                    <a:p>
                      <a:pPr marL="0" marR="0" algn="ctr">
                        <a:spcBef>
                          <a:spcPts val="0"/>
                        </a:spcBef>
                        <a:spcAft>
                          <a:spcPts val="0"/>
                        </a:spcAft>
                      </a:pPr>
                      <a:r>
                        <a:rPr lang="en-US" sz="1000" dirty="0">
                          <a:effectLst/>
                        </a:rPr>
                        <a:t>2.60 mg/L </a:t>
                      </a:r>
                      <a:endParaRPr lang="en-US" sz="1200" dirty="0">
                        <a:effectLst/>
                      </a:endParaRPr>
                    </a:p>
                    <a:p>
                      <a:pPr marL="0" marR="0" algn="ctr">
                        <a:spcBef>
                          <a:spcPts val="0"/>
                        </a:spcBef>
                        <a:spcAft>
                          <a:spcPts val="0"/>
                        </a:spcAft>
                      </a:pPr>
                      <a:r>
                        <a:rPr lang="en-US" sz="1000" dirty="0">
                          <a:effectLst/>
                        </a:rPr>
                        <a:t>[</a:t>
                      </a:r>
                      <a:r>
                        <a:rPr lang="en-US" sz="900" dirty="0">
                          <a:effectLst/>
                        </a:rPr>
                        <a:t>BT Rivers]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a:txBody>
                    <a:bodyPr/>
                    <a:lstStyle/>
                    <a:p>
                      <a:pPr marL="0" marR="0" algn="ctr">
                        <a:spcBef>
                          <a:spcPts val="0"/>
                        </a:spcBef>
                        <a:spcAft>
                          <a:spcPts val="0"/>
                        </a:spcAft>
                      </a:pPr>
                      <a:r>
                        <a:rPr lang="en-US" sz="10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a:txBody>
                    <a:bodyPr/>
                    <a:lstStyle/>
                    <a:p>
                      <a:pPr marL="0" marR="0" algn="ctr">
                        <a:spcBef>
                          <a:spcPts val="0"/>
                        </a:spcBef>
                        <a:spcAft>
                          <a:spcPts val="0"/>
                        </a:spcAft>
                      </a:pPr>
                      <a:r>
                        <a:rPr lang="en-US" sz="10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a:txBody>
                    <a:bodyPr/>
                    <a:lstStyle/>
                    <a:p>
                      <a:pPr marL="0" marR="0" algn="ctr">
                        <a:spcBef>
                          <a:spcPts val="0"/>
                        </a:spcBef>
                        <a:spcAft>
                          <a:spcPts val="0"/>
                        </a:spcAft>
                      </a:pPr>
                      <a:r>
                        <a:rPr lang="en-US" sz="1000" dirty="0">
                          <a:effectLst/>
                        </a:rPr>
                        <a:t>2.00 mg/L [</a:t>
                      </a:r>
                      <a:r>
                        <a:rPr lang="en-US" sz="900" dirty="0">
                          <a:effectLst/>
                        </a:rPr>
                        <a:t>HW Streams]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a:txBody>
                    <a:bodyPr/>
                    <a:lstStyle/>
                    <a:p>
                      <a:pPr marL="0" marR="0" algn="ctr">
                        <a:spcBef>
                          <a:spcPts val="0"/>
                        </a:spcBef>
                        <a:spcAft>
                          <a:spcPts val="0"/>
                        </a:spcAft>
                      </a:pPr>
                      <a:r>
                        <a:rPr lang="en-US" sz="10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r>
              <a:tr h="546751">
                <a:tc>
                  <a:txBody>
                    <a:bodyPr/>
                    <a:lstStyle/>
                    <a:p>
                      <a:pPr marL="0" marR="0" algn="ctr">
                        <a:spcBef>
                          <a:spcPts val="0"/>
                        </a:spcBef>
                        <a:spcAft>
                          <a:spcPts val="0"/>
                        </a:spcAft>
                      </a:pPr>
                      <a:r>
                        <a:rPr lang="en-US" sz="1000" dirty="0">
                          <a:solidFill>
                            <a:schemeClr val="tx1"/>
                          </a:solidFill>
                          <a:effectLst/>
                        </a:rPr>
                        <a:t>Dissolved Oxygen (D.O.)</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a:txBody>
                    <a:bodyPr/>
                    <a:lstStyle/>
                    <a:p>
                      <a:pPr marL="0" marR="0" algn="ctr">
                        <a:spcBef>
                          <a:spcPts val="0"/>
                        </a:spcBef>
                        <a:spcAft>
                          <a:spcPts val="0"/>
                        </a:spcAft>
                      </a:pPr>
                      <a:r>
                        <a:rPr lang="en-US" sz="1000" dirty="0">
                          <a:effectLst/>
                        </a:rPr>
                        <a:t>5.5./6.0 mg/L </a:t>
                      </a:r>
                      <a:r>
                        <a:rPr lang="en-US" sz="900" dirty="0">
                          <a:effectLst/>
                        </a:rPr>
                        <a:t>[7-day rolling avg.]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a:txBody>
                    <a:bodyPr/>
                    <a:lstStyle/>
                    <a:p>
                      <a:pPr marL="0" marR="0" algn="ctr">
                        <a:spcBef>
                          <a:spcPts val="0"/>
                        </a:spcBef>
                        <a:spcAft>
                          <a:spcPts val="0"/>
                        </a:spcAft>
                      </a:pPr>
                      <a:r>
                        <a:rPr lang="en-US" sz="1000" dirty="0">
                          <a:effectLst/>
                        </a:rPr>
                        <a:t>3.5/5.0 mg/L </a:t>
                      </a:r>
                      <a:r>
                        <a:rPr lang="en-US" sz="900" dirty="0">
                          <a:effectLst/>
                        </a:rPr>
                        <a:t>[minimum]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gridSpan="2">
                  <a:txBody>
                    <a:bodyPr/>
                    <a:lstStyle/>
                    <a:p>
                      <a:pPr marL="0" marR="0" algn="ctr">
                        <a:spcBef>
                          <a:spcPts val="0"/>
                        </a:spcBef>
                        <a:spcAft>
                          <a:spcPts val="0"/>
                        </a:spcAft>
                      </a:pPr>
                      <a:r>
                        <a:rPr lang="en-US" sz="1000" dirty="0">
                          <a:effectLst/>
                        </a:rPr>
                        <a:t>7.2 mg/L [</a:t>
                      </a:r>
                      <a:r>
                        <a:rPr lang="en-US" sz="900" dirty="0">
                          <a:effectLst/>
                        </a:rPr>
                        <a:t>HW Streams]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hMerge="1">
                  <a:txBody>
                    <a:bodyPr/>
                    <a:lstStyle/>
                    <a:p>
                      <a:endParaRPr lang="en-US"/>
                    </a:p>
                  </a:txBody>
                  <a:tcPr/>
                </a:tc>
                <a:tc>
                  <a:txBody>
                    <a:bodyPr/>
                    <a:lstStyle/>
                    <a:p>
                      <a:pPr marL="0" marR="0" algn="ctr">
                        <a:spcBef>
                          <a:spcPts val="0"/>
                        </a:spcBef>
                        <a:spcAft>
                          <a:spcPts val="0"/>
                        </a:spcAft>
                      </a:pPr>
                      <a:r>
                        <a:rPr lang="en-US" sz="1000" dirty="0">
                          <a:effectLst/>
                        </a:rPr>
                        <a:t>5.32 mg/L</a:t>
                      </a:r>
                      <a:endParaRPr lang="en-US" sz="1200" dirty="0">
                        <a:effectLst/>
                      </a:endParaRPr>
                    </a:p>
                    <a:p>
                      <a:pPr marL="0" marR="0" algn="ctr">
                        <a:spcBef>
                          <a:spcPts val="0"/>
                        </a:spcBef>
                        <a:spcAft>
                          <a:spcPts val="0"/>
                        </a:spcAft>
                      </a:pPr>
                      <a:r>
                        <a:rPr lang="en-US" sz="1000" dirty="0">
                          <a:effectLst/>
                        </a:rPr>
                        <a:t>[</a:t>
                      </a:r>
                      <a:r>
                        <a:rPr lang="en-US" sz="900" dirty="0">
                          <a:effectLst/>
                        </a:rPr>
                        <a:t>All Streams]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a:txBody>
                    <a:bodyPr/>
                    <a:lstStyle/>
                    <a:p>
                      <a:pPr marL="0" marR="0" algn="ctr">
                        <a:spcBef>
                          <a:spcPts val="0"/>
                        </a:spcBef>
                        <a:spcAft>
                          <a:spcPts val="0"/>
                        </a:spcAft>
                      </a:pPr>
                      <a:r>
                        <a:rPr lang="en-US" sz="10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a:txBody>
                    <a:bodyPr/>
                    <a:lstStyle/>
                    <a:p>
                      <a:pPr marL="0" marR="0" algn="ctr">
                        <a:spcBef>
                          <a:spcPts val="0"/>
                        </a:spcBef>
                        <a:spcAft>
                          <a:spcPts val="0"/>
                        </a:spcAft>
                      </a:pPr>
                      <a:r>
                        <a:rPr lang="en-US" sz="10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a:txBody>
                    <a:bodyPr/>
                    <a:lstStyle/>
                    <a:p>
                      <a:pPr marL="0" marR="0" algn="ctr">
                        <a:spcBef>
                          <a:spcPts val="0"/>
                        </a:spcBef>
                        <a:spcAft>
                          <a:spcPts val="0"/>
                        </a:spcAft>
                      </a:pPr>
                      <a:r>
                        <a:rPr lang="en-US" sz="1000" dirty="0">
                          <a:effectLst/>
                        </a:rPr>
                        <a:t>6.6 mg/L [</a:t>
                      </a:r>
                      <a:r>
                        <a:rPr lang="en-US" sz="900" dirty="0">
                          <a:effectLst/>
                        </a:rPr>
                        <a:t>HW Streams]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a:txBody>
                    <a:bodyPr/>
                    <a:lstStyle/>
                    <a:p>
                      <a:pPr marL="0" marR="0" algn="ctr">
                        <a:spcBef>
                          <a:spcPts val="0"/>
                        </a:spcBef>
                        <a:spcAft>
                          <a:spcPts val="0"/>
                        </a:spcAft>
                      </a:pPr>
                      <a:r>
                        <a:rPr lang="en-US" sz="10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r>
              <a:tr h="1159471">
                <a:tc>
                  <a:txBody>
                    <a:bodyPr/>
                    <a:lstStyle/>
                    <a:p>
                      <a:pPr marL="0" marR="0" algn="ctr">
                        <a:spcBef>
                          <a:spcPts val="0"/>
                        </a:spcBef>
                        <a:spcAft>
                          <a:spcPts val="0"/>
                        </a:spcAft>
                      </a:pPr>
                      <a:r>
                        <a:rPr lang="en-US" sz="1000" dirty="0">
                          <a:solidFill>
                            <a:schemeClr val="tx1"/>
                          </a:solidFill>
                          <a:effectLst/>
                        </a:rPr>
                        <a:t>Suspended Solids (TSS)</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a:txBody>
                    <a:bodyPr/>
                    <a:lstStyle/>
                    <a:p>
                      <a:pPr marL="0" marR="0" algn="ctr">
                        <a:spcBef>
                          <a:spcPts val="0"/>
                        </a:spcBef>
                        <a:spcAft>
                          <a:spcPts val="0"/>
                        </a:spcAft>
                      </a:pPr>
                      <a:r>
                        <a:rPr lang="en-US" sz="1000" dirty="0">
                          <a:effectLst/>
                        </a:rPr>
                        <a:t>NA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a:txBody>
                    <a:bodyPr/>
                    <a:lstStyle/>
                    <a:p>
                      <a:pPr marL="0" marR="0" algn="ctr">
                        <a:spcBef>
                          <a:spcPts val="0"/>
                        </a:spcBef>
                        <a:spcAft>
                          <a:spcPts val="0"/>
                        </a:spcAft>
                      </a:pPr>
                      <a:r>
                        <a:rPr lang="en-US" sz="1000" dirty="0">
                          <a:effectLst/>
                        </a:rPr>
                        <a:t>NA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gridSpan="2">
                  <a:txBody>
                    <a:bodyPr/>
                    <a:lstStyle/>
                    <a:p>
                      <a:pPr marL="0" marR="0" algn="ctr">
                        <a:spcBef>
                          <a:spcPts val="0"/>
                        </a:spcBef>
                        <a:spcAft>
                          <a:spcPts val="0"/>
                        </a:spcAft>
                      </a:pPr>
                      <a:r>
                        <a:rPr lang="en-US" sz="1000" dirty="0">
                          <a:effectLst/>
                        </a:rPr>
                        <a:t>16.0 mg/L [</a:t>
                      </a:r>
                      <a:r>
                        <a:rPr lang="en-US" sz="900" dirty="0">
                          <a:effectLst/>
                        </a:rPr>
                        <a:t>HW Streams]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hMerge="1">
                  <a:txBody>
                    <a:bodyPr/>
                    <a:lstStyle/>
                    <a:p>
                      <a:endParaRPr lang="en-US"/>
                    </a:p>
                  </a:txBody>
                  <a:tcPr/>
                </a:tc>
                <a:tc>
                  <a:txBody>
                    <a:bodyPr/>
                    <a:lstStyle/>
                    <a:p>
                      <a:pPr marL="0" marR="0" algn="ctr">
                        <a:spcBef>
                          <a:spcPts val="0"/>
                        </a:spcBef>
                        <a:spcAft>
                          <a:spcPts val="0"/>
                        </a:spcAft>
                      </a:pPr>
                      <a:r>
                        <a:rPr lang="en-US" sz="1000" dirty="0">
                          <a:effectLst/>
                        </a:rPr>
                        <a:t>65.7 mg/L [</a:t>
                      </a:r>
                      <a:r>
                        <a:rPr lang="en-US" sz="900" dirty="0">
                          <a:effectLst/>
                        </a:rPr>
                        <a:t>HW Streams]</a:t>
                      </a:r>
                      <a:endParaRPr lang="en-US" sz="1200" dirty="0">
                        <a:effectLst/>
                      </a:endParaRPr>
                    </a:p>
                    <a:p>
                      <a:pPr marL="0" marR="0" algn="ctr">
                        <a:spcBef>
                          <a:spcPts val="0"/>
                        </a:spcBef>
                        <a:spcAft>
                          <a:spcPts val="0"/>
                        </a:spcAft>
                      </a:pPr>
                      <a:r>
                        <a:rPr lang="en-US" sz="1000" dirty="0">
                          <a:effectLst/>
                        </a:rPr>
                        <a:t>70.8 mg/L [</a:t>
                      </a:r>
                      <a:r>
                        <a:rPr lang="en-US" sz="900" dirty="0">
                          <a:effectLst/>
                        </a:rPr>
                        <a:t>WD Streams]</a:t>
                      </a:r>
                      <a:endParaRPr lang="en-US" sz="1200" dirty="0">
                        <a:effectLst/>
                      </a:endParaRPr>
                    </a:p>
                    <a:p>
                      <a:pPr marL="0" marR="0" algn="ctr">
                        <a:spcBef>
                          <a:spcPts val="0"/>
                        </a:spcBef>
                        <a:spcAft>
                          <a:spcPts val="0"/>
                        </a:spcAft>
                      </a:pPr>
                      <a:r>
                        <a:rPr lang="en-US" sz="1000" dirty="0">
                          <a:effectLst/>
                        </a:rPr>
                        <a:t>74.3 mg/L </a:t>
                      </a:r>
                      <a:endParaRPr lang="en-US" sz="1200" dirty="0">
                        <a:effectLst/>
                      </a:endParaRPr>
                    </a:p>
                    <a:p>
                      <a:pPr marL="0" marR="0" algn="ctr">
                        <a:spcBef>
                          <a:spcPts val="0"/>
                        </a:spcBef>
                        <a:spcAft>
                          <a:spcPts val="0"/>
                        </a:spcAft>
                      </a:pPr>
                      <a:r>
                        <a:rPr lang="en-US" sz="1000" dirty="0">
                          <a:effectLst/>
                        </a:rPr>
                        <a:t>[</a:t>
                      </a:r>
                      <a:r>
                        <a:rPr lang="en-US" sz="900" dirty="0">
                          <a:effectLst/>
                        </a:rPr>
                        <a:t>BT Rivers]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a:txBody>
                    <a:bodyPr/>
                    <a:lstStyle/>
                    <a:p>
                      <a:pPr marL="0" marR="0" algn="ctr">
                        <a:spcBef>
                          <a:spcPts val="0"/>
                        </a:spcBef>
                        <a:spcAft>
                          <a:spcPts val="0"/>
                        </a:spcAft>
                      </a:pPr>
                      <a:r>
                        <a:rPr lang="en-US" sz="10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a:txBody>
                    <a:bodyPr/>
                    <a:lstStyle/>
                    <a:p>
                      <a:pPr marL="0" marR="0" algn="ctr">
                        <a:spcBef>
                          <a:spcPts val="0"/>
                        </a:spcBef>
                        <a:spcAft>
                          <a:spcPts val="0"/>
                        </a:spcAft>
                      </a:pPr>
                      <a:r>
                        <a:rPr lang="en-US" sz="10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a:txBody>
                    <a:bodyPr/>
                    <a:lstStyle/>
                    <a:p>
                      <a:pPr marL="0" marR="0" algn="ctr">
                        <a:spcBef>
                          <a:spcPts val="0"/>
                        </a:spcBef>
                        <a:spcAft>
                          <a:spcPts val="0"/>
                        </a:spcAft>
                      </a:pPr>
                      <a:r>
                        <a:rPr lang="en-US" sz="1000" dirty="0">
                          <a:effectLst/>
                        </a:rPr>
                        <a:t>28.0 mg/L [</a:t>
                      </a:r>
                      <a:r>
                        <a:rPr lang="en-US" sz="900" dirty="0">
                          <a:effectLst/>
                        </a:rPr>
                        <a:t>HW Streams]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a:txBody>
                    <a:bodyPr/>
                    <a:lstStyle/>
                    <a:p>
                      <a:pPr marL="0" marR="0" algn="ctr">
                        <a:spcBef>
                          <a:spcPts val="0"/>
                        </a:spcBef>
                        <a:spcAft>
                          <a:spcPts val="0"/>
                        </a:spcAft>
                      </a:pPr>
                      <a:r>
                        <a:rPr lang="en-US" sz="10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r>
              <a:tr h="265389">
                <a:tc gridSpan="10">
                  <a:txBody>
                    <a:bodyPr/>
                    <a:lstStyle/>
                    <a:p>
                      <a:pPr marL="0" marR="0" algn="ctr">
                        <a:spcBef>
                          <a:spcPts val="0"/>
                        </a:spcBef>
                        <a:spcAft>
                          <a:spcPts val="0"/>
                        </a:spcAft>
                      </a:pPr>
                      <a:r>
                        <a:rPr lang="en-US" sz="1100" dirty="0">
                          <a:solidFill>
                            <a:schemeClr val="tx1"/>
                          </a:solidFill>
                          <a:effectLst/>
                        </a:rPr>
                        <a:t>Nutrients Group</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57809">
                <a:tc>
                  <a:txBody>
                    <a:bodyPr/>
                    <a:lstStyle/>
                    <a:p>
                      <a:pPr marL="0" marR="0" algn="ctr">
                        <a:spcBef>
                          <a:spcPts val="0"/>
                        </a:spcBef>
                        <a:spcAft>
                          <a:spcPts val="0"/>
                        </a:spcAft>
                      </a:pPr>
                      <a:r>
                        <a:rPr lang="en-US" sz="1000" dirty="0">
                          <a:solidFill>
                            <a:schemeClr val="tx1"/>
                          </a:solidFill>
                          <a:effectLst/>
                        </a:rPr>
                        <a:t>Ammonia-N (NH</a:t>
                      </a:r>
                      <a:r>
                        <a:rPr lang="en-US" sz="1000" baseline="-25000" dirty="0">
                          <a:solidFill>
                            <a:schemeClr val="tx1"/>
                          </a:solidFill>
                          <a:effectLst/>
                        </a:rPr>
                        <a:t>3</a:t>
                      </a:r>
                      <a:r>
                        <a:rPr lang="en-US" sz="1000" dirty="0">
                          <a:solidFill>
                            <a:schemeClr val="tx1"/>
                          </a:solidFill>
                          <a:effectLst/>
                        </a:rPr>
                        <a:t>-N)</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a:txBody>
                    <a:bodyPr/>
                    <a:lstStyle/>
                    <a:p>
                      <a:pPr marL="0" marR="0" algn="ctr">
                        <a:spcBef>
                          <a:spcPts val="0"/>
                        </a:spcBef>
                        <a:spcAft>
                          <a:spcPts val="0"/>
                        </a:spcAft>
                      </a:pPr>
                      <a:r>
                        <a:rPr lang="en-US" sz="1000" dirty="0">
                          <a:effectLst/>
                        </a:rPr>
                        <a:t>1.24 mg/L</a:t>
                      </a:r>
                      <a:endParaRPr lang="en-US" sz="1200" dirty="0">
                        <a:effectLst/>
                      </a:endParaRPr>
                    </a:p>
                    <a:p>
                      <a:pPr marL="0" marR="0" algn="ctr">
                        <a:spcBef>
                          <a:spcPts val="0"/>
                        </a:spcBef>
                        <a:spcAft>
                          <a:spcPts val="0"/>
                        </a:spcAft>
                      </a:pPr>
                      <a:r>
                        <a:rPr lang="en-US" sz="900" dirty="0">
                          <a:effectLst/>
                        </a:rPr>
                        <a:t>[pH 8.0/25°C]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gridSpan="2">
                  <a:txBody>
                    <a:bodyPr/>
                    <a:lstStyle/>
                    <a:p>
                      <a:pPr marL="0" marR="0" algn="ctr">
                        <a:spcBef>
                          <a:spcPts val="0"/>
                        </a:spcBef>
                        <a:spcAft>
                          <a:spcPts val="0"/>
                        </a:spcAft>
                      </a:pPr>
                      <a:r>
                        <a:rPr lang="en-US" sz="1000" dirty="0">
                          <a:effectLst/>
                        </a:rPr>
                        <a:t>8.40 mg/L</a:t>
                      </a:r>
                      <a:endParaRPr lang="en-US" sz="1200" dirty="0">
                        <a:effectLst/>
                      </a:endParaRPr>
                    </a:p>
                    <a:p>
                      <a:pPr marL="0" marR="0" algn="ctr">
                        <a:spcBef>
                          <a:spcPts val="0"/>
                        </a:spcBef>
                        <a:spcAft>
                          <a:spcPts val="0"/>
                        </a:spcAft>
                      </a:pPr>
                      <a:r>
                        <a:rPr lang="en-US" sz="900" dirty="0">
                          <a:effectLst/>
                        </a:rPr>
                        <a:t>[pH 8.0/25°C]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hMerge="1">
                  <a:txBody>
                    <a:bodyPr/>
                    <a:lstStyle/>
                    <a:p>
                      <a:endParaRPr lang="en-US"/>
                    </a:p>
                  </a:txBody>
                  <a:tcPr/>
                </a:tc>
                <a:tc>
                  <a:txBody>
                    <a:bodyPr/>
                    <a:lstStyle/>
                    <a:p>
                      <a:pPr marL="0" marR="0" algn="ctr">
                        <a:spcBef>
                          <a:spcPts val="0"/>
                        </a:spcBef>
                        <a:spcAft>
                          <a:spcPts val="0"/>
                        </a:spcAft>
                      </a:pPr>
                      <a:r>
                        <a:rPr lang="en-US" sz="1000" dirty="0">
                          <a:effectLst/>
                        </a:rPr>
                        <a:t>0.05 mg/L [</a:t>
                      </a:r>
                      <a:r>
                        <a:rPr lang="en-US" sz="900" dirty="0">
                          <a:effectLst/>
                        </a:rPr>
                        <a:t>HW Streams]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a:txBody>
                    <a:bodyPr/>
                    <a:lstStyle/>
                    <a:p>
                      <a:pPr marL="0" marR="0" algn="ctr">
                        <a:spcBef>
                          <a:spcPts val="0"/>
                        </a:spcBef>
                        <a:spcAft>
                          <a:spcPts val="0"/>
                        </a:spcAft>
                      </a:pPr>
                      <a:r>
                        <a:rPr lang="en-US" sz="1000" dirty="0">
                          <a:effectLst/>
                        </a:rPr>
                        <a:t>0.31 mg/L [</a:t>
                      </a:r>
                      <a:r>
                        <a:rPr lang="en-US" sz="900" dirty="0">
                          <a:effectLst/>
                        </a:rPr>
                        <a:t>HW Streams]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a:txBody>
                    <a:bodyPr/>
                    <a:lstStyle/>
                    <a:p>
                      <a:pPr marL="0" marR="0" algn="ctr">
                        <a:spcBef>
                          <a:spcPts val="0"/>
                        </a:spcBef>
                        <a:spcAft>
                          <a:spcPts val="0"/>
                        </a:spcAft>
                      </a:pPr>
                      <a:r>
                        <a:rPr lang="en-US" sz="10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a:txBody>
                    <a:bodyPr/>
                    <a:lstStyle/>
                    <a:p>
                      <a:pPr marL="0" marR="0" algn="ctr">
                        <a:spcBef>
                          <a:spcPts val="0"/>
                        </a:spcBef>
                        <a:spcAft>
                          <a:spcPts val="0"/>
                        </a:spcAft>
                      </a:pPr>
                      <a:r>
                        <a:rPr lang="en-US" sz="1000" dirty="0">
                          <a:effectLst/>
                        </a:rPr>
                        <a:t>0.15 mg/L </a:t>
                      </a:r>
                      <a:r>
                        <a:rPr lang="en-US" sz="900" dirty="0">
                          <a:effectLst/>
                        </a:rPr>
                        <a:t>[DRSCW IPS]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a:txBody>
                    <a:bodyPr/>
                    <a:lstStyle/>
                    <a:p>
                      <a:pPr marL="0" marR="0" algn="ctr">
                        <a:spcBef>
                          <a:spcPts val="0"/>
                        </a:spcBef>
                        <a:spcAft>
                          <a:spcPts val="0"/>
                        </a:spcAft>
                      </a:pPr>
                      <a:r>
                        <a:rPr lang="en-US" sz="1000" dirty="0">
                          <a:effectLst/>
                        </a:rPr>
                        <a:t>0.025 mg/L [</a:t>
                      </a:r>
                      <a:r>
                        <a:rPr lang="en-US" sz="900" dirty="0">
                          <a:effectLst/>
                        </a:rPr>
                        <a:t>HW Streams]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a:txBody>
                    <a:bodyPr/>
                    <a:lstStyle/>
                    <a:p>
                      <a:pPr marL="0" marR="0" algn="ctr">
                        <a:spcBef>
                          <a:spcPts val="0"/>
                        </a:spcBef>
                        <a:spcAft>
                          <a:spcPts val="0"/>
                        </a:spcAft>
                      </a:pPr>
                      <a:r>
                        <a:rPr lang="en-US" sz="10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r>
              <a:tr h="1159471">
                <a:tc>
                  <a:txBody>
                    <a:bodyPr/>
                    <a:lstStyle/>
                    <a:p>
                      <a:pPr marL="0" marR="0" algn="ctr">
                        <a:spcBef>
                          <a:spcPts val="0"/>
                        </a:spcBef>
                        <a:spcAft>
                          <a:spcPts val="0"/>
                        </a:spcAft>
                      </a:pPr>
                      <a:r>
                        <a:rPr lang="en-US" sz="1000" dirty="0">
                          <a:solidFill>
                            <a:schemeClr val="tx1"/>
                          </a:solidFill>
                          <a:effectLst/>
                        </a:rPr>
                        <a:t>Total Kjeldahl Nitrogen (TKN)</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a:txBody>
                    <a:bodyPr/>
                    <a:lstStyle/>
                    <a:p>
                      <a:pPr marL="0" marR="0" algn="ctr">
                        <a:spcBef>
                          <a:spcPts val="0"/>
                        </a:spcBef>
                        <a:spcAft>
                          <a:spcPts val="0"/>
                        </a:spcAft>
                      </a:pPr>
                      <a:r>
                        <a:rPr lang="en-US" sz="1000" dirty="0">
                          <a:effectLst/>
                        </a:rPr>
                        <a:t>NA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gridSpan="2">
                  <a:txBody>
                    <a:bodyPr/>
                    <a:lstStyle/>
                    <a:p>
                      <a:pPr marL="0" marR="0" algn="ctr">
                        <a:spcBef>
                          <a:spcPts val="0"/>
                        </a:spcBef>
                        <a:spcAft>
                          <a:spcPts val="0"/>
                        </a:spcAft>
                      </a:pPr>
                      <a:r>
                        <a:rPr lang="en-US" sz="1000" dirty="0">
                          <a:effectLst/>
                        </a:rPr>
                        <a:t>NA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hMerge="1">
                  <a:txBody>
                    <a:bodyPr/>
                    <a:lstStyle/>
                    <a:p>
                      <a:endParaRPr lang="en-US"/>
                    </a:p>
                  </a:txBody>
                  <a:tcPr/>
                </a:tc>
                <a:tc>
                  <a:txBody>
                    <a:bodyPr/>
                    <a:lstStyle/>
                    <a:p>
                      <a:pPr marL="0" marR="0" algn="ctr">
                        <a:spcBef>
                          <a:spcPts val="0"/>
                        </a:spcBef>
                        <a:spcAft>
                          <a:spcPts val="0"/>
                        </a:spcAft>
                      </a:pPr>
                      <a:r>
                        <a:rPr lang="en-US" sz="1000" dirty="0">
                          <a:effectLst/>
                        </a:rPr>
                        <a:t>0.50 mg/L [</a:t>
                      </a:r>
                      <a:r>
                        <a:rPr lang="en-US" sz="900" dirty="0">
                          <a:effectLst/>
                        </a:rPr>
                        <a:t>HW Streams]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a:txBody>
                    <a:bodyPr/>
                    <a:lstStyle/>
                    <a:p>
                      <a:pPr marL="0" marR="0" algn="ctr">
                        <a:spcBef>
                          <a:spcPts val="0"/>
                        </a:spcBef>
                        <a:spcAft>
                          <a:spcPts val="0"/>
                        </a:spcAft>
                      </a:pPr>
                      <a:r>
                        <a:rPr lang="en-US" sz="1000" dirty="0">
                          <a:effectLst/>
                        </a:rPr>
                        <a:t>0.51 mg/L [</a:t>
                      </a:r>
                      <a:r>
                        <a:rPr lang="en-US" sz="900" dirty="0">
                          <a:effectLst/>
                        </a:rPr>
                        <a:t>HW Streams]</a:t>
                      </a:r>
                      <a:endParaRPr lang="en-US" sz="1200" dirty="0">
                        <a:effectLst/>
                      </a:endParaRPr>
                    </a:p>
                    <a:p>
                      <a:pPr marL="0" marR="0" algn="ctr">
                        <a:spcBef>
                          <a:spcPts val="0"/>
                        </a:spcBef>
                        <a:spcAft>
                          <a:spcPts val="0"/>
                        </a:spcAft>
                      </a:pPr>
                      <a:r>
                        <a:rPr lang="en-US" sz="1000" dirty="0">
                          <a:effectLst/>
                        </a:rPr>
                        <a:t>0.58 mg/L [</a:t>
                      </a:r>
                      <a:r>
                        <a:rPr lang="en-US" sz="900" dirty="0">
                          <a:effectLst/>
                        </a:rPr>
                        <a:t>WD Streams]</a:t>
                      </a:r>
                      <a:endParaRPr lang="en-US" sz="1200" dirty="0">
                        <a:effectLst/>
                      </a:endParaRPr>
                    </a:p>
                    <a:p>
                      <a:pPr marL="0" marR="0" algn="ctr">
                        <a:spcBef>
                          <a:spcPts val="0"/>
                        </a:spcBef>
                        <a:spcAft>
                          <a:spcPts val="0"/>
                        </a:spcAft>
                      </a:pPr>
                      <a:r>
                        <a:rPr lang="en-US" sz="1000" dirty="0">
                          <a:effectLst/>
                        </a:rPr>
                        <a:t>1.05 mg/L </a:t>
                      </a:r>
                      <a:endParaRPr lang="en-US" sz="1200" dirty="0">
                        <a:effectLst/>
                      </a:endParaRPr>
                    </a:p>
                    <a:p>
                      <a:pPr marL="0" marR="0" algn="ctr">
                        <a:spcBef>
                          <a:spcPts val="0"/>
                        </a:spcBef>
                        <a:spcAft>
                          <a:spcPts val="0"/>
                        </a:spcAft>
                      </a:pPr>
                      <a:r>
                        <a:rPr lang="en-US" sz="1000" dirty="0">
                          <a:effectLst/>
                        </a:rPr>
                        <a:t>[</a:t>
                      </a:r>
                      <a:r>
                        <a:rPr lang="en-US" sz="900" dirty="0">
                          <a:effectLst/>
                        </a:rPr>
                        <a:t>BT  Rivers]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a:txBody>
                    <a:bodyPr/>
                    <a:lstStyle/>
                    <a:p>
                      <a:pPr marL="0" marR="0" algn="ctr">
                        <a:spcBef>
                          <a:spcPts val="0"/>
                        </a:spcBef>
                        <a:spcAft>
                          <a:spcPts val="0"/>
                        </a:spcAft>
                      </a:pPr>
                      <a:r>
                        <a:rPr lang="en-US" sz="10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a:txBody>
                    <a:bodyPr/>
                    <a:lstStyle/>
                    <a:p>
                      <a:pPr marL="0" marR="0" algn="ctr">
                        <a:spcBef>
                          <a:spcPts val="0"/>
                        </a:spcBef>
                        <a:spcAft>
                          <a:spcPts val="0"/>
                        </a:spcAft>
                      </a:pPr>
                      <a:r>
                        <a:rPr lang="en-US" sz="1000" dirty="0">
                          <a:effectLst/>
                        </a:rPr>
                        <a:t>1.00 mg/L </a:t>
                      </a:r>
                      <a:r>
                        <a:rPr lang="en-US" sz="900" dirty="0">
                          <a:effectLst/>
                        </a:rPr>
                        <a:t>[DRSCW IPS</a:t>
                      </a:r>
                      <a:r>
                        <a:rPr lang="en-US" sz="900" baseline="30000" dirty="0">
                          <a:effectLst/>
                        </a:rPr>
                        <a:t>11</a:t>
                      </a:r>
                      <a:r>
                        <a:rPr lang="en-US" sz="9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a:txBody>
                    <a:bodyPr/>
                    <a:lstStyle/>
                    <a:p>
                      <a:pPr marL="0" marR="0" algn="ctr">
                        <a:spcBef>
                          <a:spcPts val="0"/>
                        </a:spcBef>
                        <a:spcAft>
                          <a:spcPts val="0"/>
                        </a:spcAft>
                      </a:pPr>
                      <a:r>
                        <a:rPr lang="en-US" sz="1000" dirty="0">
                          <a:effectLst/>
                        </a:rPr>
                        <a:t>0.70 mg/L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c>
                  <a:txBody>
                    <a:bodyPr/>
                    <a:lstStyle/>
                    <a:p>
                      <a:pPr marL="0" marR="0" algn="ctr">
                        <a:spcBef>
                          <a:spcPts val="0"/>
                        </a:spcBef>
                        <a:spcAft>
                          <a:spcPts val="0"/>
                        </a:spcAft>
                      </a:pPr>
                      <a:r>
                        <a:rPr lang="en-US" sz="10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21" marR="68021" marT="0" marB="0" anchor="ctr"/>
                </a:tc>
              </a:tr>
            </a:tbl>
          </a:graphicData>
        </a:graphic>
      </p:graphicFrame>
      <p:sp>
        <p:nvSpPr>
          <p:cNvPr id="11" name="Rectangle 4"/>
          <p:cNvSpPr>
            <a:spLocks noChangeArrowheads="1"/>
          </p:cNvSpPr>
          <p:nvPr/>
        </p:nvSpPr>
        <p:spPr bwMode="auto">
          <a:xfrm>
            <a:off x="1119188"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r>
            <a:br>
              <a:rPr kumimoji="0" lang="en-US" altLang="en-US" sz="1800" b="0" i="0" u="none" strike="noStrike" cap="none" normalizeH="0" baseline="0" dirty="0" smtClean="0">
                <a:ln>
                  <a:noFill/>
                </a:ln>
                <a:solidFill>
                  <a:schemeClr val="tx1"/>
                </a:solidFill>
                <a:effectLst/>
                <a:latin typeface="Arial" panose="020B0604020202020204" pitchFamily="34" charset="0"/>
              </a:rPr>
            </a:b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Text Box 5"/>
          <p:cNvSpPr txBox="1">
            <a:spLocks noChangeArrowheads="1"/>
          </p:cNvSpPr>
          <p:nvPr/>
        </p:nvSpPr>
        <p:spPr bwMode="auto">
          <a:xfrm>
            <a:off x="381001" y="152400"/>
            <a:ext cx="833608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800" b="1" dirty="0" smtClean="0">
                <a:effectLst>
                  <a:outerShdw blurRad="38100" dist="38100" dir="2700000" algn="tl">
                    <a:srgbClr val="C0C0C0"/>
                  </a:outerShdw>
                </a:effectLst>
                <a:latin typeface="Calibri" panose="020F0502020204030204" pitchFamily="34" charset="0"/>
              </a:rPr>
              <a:t>Evaluating Chemical Results:  WQC &amp; Threshold Effects</a:t>
            </a:r>
            <a:endParaRPr lang="en-US" altLang="en-US" sz="2800" b="1" dirty="0">
              <a:effectLst>
                <a:outerShdw blurRad="38100" dist="38100" dir="2700000" algn="tl">
                  <a:srgbClr val="C0C0C0"/>
                </a:outerShdw>
              </a:effectLst>
              <a:latin typeface="Calibri" panose="020F0502020204030204" pitchFamily="34" charset="0"/>
            </a:endParaRPr>
          </a:p>
        </p:txBody>
      </p:sp>
      <p:sp>
        <p:nvSpPr>
          <p:cNvPr id="5" name="Text Box 7"/>
          <p:cNvSpPr txBox="1">
            <a:spLocks noChangeArrowheads="1"/>
          </p:cNvSpPr>
          <p:nvPr/>
        </p:nvSpPr>
        <p:spPr bwMode="auto">
          <a:xfrm>
            <a:off x="381000" y="2642020"/>
            <a:ext cx="8458200" cy="1323439"/>
          </a:xfrm>
          <a:prstGeom prst="rect">
            <a:avLst/>
          </a:prstGeom>
          <a:gradFill rotWithShape="1">
            <a:gsLst>
              <a:gs pos="100000">
                <a:srgbClr val="969696">
                  <a:alpha val="93000"/>
                </a:srgbClr>
              </a:gs>
              <a:gs pos="100000">
                <a:srgbClr val="969696">
                  <a:gamma/>
                  <a:shade val="46275"/>
                  <a:invGamma/>
                </a:srgbClr>
              </a:gs>
            </a:gsLst>
            <a:lin ang="5400000" scaled="1"/>
          </a:gradFill>
          <a:ln w="9525">
            <a:noFill/>
            <a:miter lim="800000"/>
            <a:headEnd/>
            <a:tailEnd/>
          </a:ln>
          <a:effectLst/>
        </p:spPr>
        <p:txBody>
          <a:bodyPr>
            <a:spAutoFit/>
          </a:bodyPr>
          <a:lstStyle/>
          <a:p>
            <a:pPr algn="ctr"/>
            <a:r>
              <a:rPr lang="en-US" sz="4000" b="1" dirty="0" smtClean="0">
                <a:solidFill>
                  <a:srgbClr val="FFFF00"/>
                </a:solidFill>
                <a:effectLst>
                  <a:outerShdw blurRad="38100" dist="38100" dir="2700000" algn="tl">
                    <a:srgbClr val="000000"/>
                  </a:outerShdw>
                </a:effectLst>
                <a:latin typeface="Calibri" panose="020F0502020204030204" pitchFamily="34" charset="0"/>
              </a:rPr>
              <a:t>Most will be updated via the currently ongoing IPS development</a:t>
            </a:r>
            <a:endParaRPr lang="en-US" sz="4000" b="1" i="1" u="sng" dirty="0">
              <a:solidFill>
                <a:srgbClr val="FFFF00"/>
              </a:solidFill>
              <a:effectLst>
                <a:outerShdw blurRad="38100" dist="38100" dir="2700000" algn="tl">
                  <a:srgbClr val="000000"/>
                </a:outerShdw>
              </a:effectLst>
              <a:latin typeface="Calibri" panose="020F0502020204030204" pitchFamily="34" charset="0"/>
            </a:endParaRPr>
          </a:p>
        </p:txBody>
      </p:sp>
    </p:spTree>
    <p:extLst>
      <p:ext uri="{BB962C8B-B14F-4D97-AF65-F5344CB8AC3E}">
        <p14:creationId xmlns:p14="http://schemas.microsoft.com/office/powerpoint/2010/main" val="303712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94960"/>
            <a:ext cx="9144000" cy="6468080"/>
          </a:xfrm>
          <a:prstGeom prst="rect">
            <a:avLst/>
          </a:prstGeom>
        </p:spPr>
      </p:pic>
    </p:spTree>
    <p:extLst>
      <p:ext uri="{BB962C8B-B14F-4D97-AF65-F5344CB8AC3E}">
        <p14:creationId xmlns:p14="http://schemas.microsoft.com/office/powerpoint/2010/main" val="5954334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55460" y="666393"/>
            <a:ext cx="6033079" cy="5525213"/>
          </a:xfrm>
          <a:prstGeom prst="rect">
            <a:avLst/>
          </a:prstGeom>
        </p:spPr>
      </p:pic>
    </p:spTree>
    <p:extLst>
      <p:ext uri="{BB962C8B-B14F-4D97-AF65-F5344CB8AC3E}">
        <p14:creationId xmlns:p14="http://schemas.microsoft.com/office/powerpoint/2010/main" val="26028756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5706" y="945843"/>
            <a:ext cx="8992588" cy="4966313"/>
          </a:xfrm>
          <a:prstGeom prst="rect">
            <a:avLst/>
          </a:prstGeom>
        </p:spPr>
      </p:pic>
    </p:spTree>
    <p:extLst>
      <p:ext uri="{BB962C8B-B14F-4D97-AF65-F5344CB8AC3E}">
        <p14:creationId xmlns:p14="http://schemas.microsoft.com/office/powerpoint/2010/main" val="13670410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23149" y="685378"/>
            <a:ext cx="6297701" cy="5487244"/>
          </a:xfrm>
          <a:prstGeom prst="rect">
            <a:avLst/>
          </a:prstGeom>
        </p:spPr>
      </p:pic>
    </p:spTree>
    <p:extLst>
      <p:ext uri="{BB962C8B-B14F-4D97-AF65-F5344CB8AC3E}">
        <p14:creationId xmlns:p14="http://schemas.microsoft.com/office/powerpoint/2010/main" val="27628442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77016"/>
            <a:ext cx="9144000" cy="4903967"/>
          </a:xfrm>
          <a:prstGeom prst="rect">
            <a:avLst/>
          </a:prstGeom>
        </p:spPr>
      </p:pic>
    </p:spTree>
    <p:extLst>
      <p:ext uri="{BB962C8B-B14F-4D97-AF65-F5344CB8AC3E}">
        <p14:creationId xmlns:p14="http://schemas.microsoft.com/office/powerpoint/2010/main" val="14921481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24657" y="685378"/>
            <a:ext cx="5894685" cy="5487244"/>
          </a:xfrm>
          <a:prstGeom prst="rect">
            <a:avLst/>
          </a:prstGeom>
        </p:spPr>
      </p:pic>
    </p:spTree>
    <p:extLst>
      <p:ext uri="{BB962C8B-B14F-4D97-AF65-F5344CB8AC3E}">
        <p14:creationId xmlns:p14="http://schemas.microsoft.com/office/powerpoint/2010/main" val="35098545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946438"/>
            <a:ext cx="9144000" cy="4965124"/>
          </a:xfrm>
          <a:prstGeom prst="rect">
            <a:avLst/>
          </a:prstGeom>
        </p:spPr>
      </p:pic>
    </p:spTree>
    <p:extLst>
      <p:ext uri="{BB962C8B-B14F-4D97-AF65-F5344CB8AC3E}">
        <p14:creationId xmlns:p14="http://schemas.microsoft.com/office/powerpoint/2010/main" val="39545580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Text Box 2"/>
          <p:cNvSpPr txBox="1">
            <a:spLocks noChangeArrowheads="1"/>
          </p:cNvSpPr>
          <p:nvPr/>
        </p:nvSpPr>
        <p:spPr bwMode="auto">
          <a:xfrm>
            <a:off x="381000" y="985838"/>
            <a:ext cx="6629400" cy="641350"/>
          </a:xfrm>
          <a:prstGeom prst="rect">
            <a:avLst/>
          </a:prstGeom>
          <a:noFill/>
          <a:ln w="9525">
            <a:noFill/>
            <a:miter lim="800000"/>
            <a:headEnd/>
            <a:tailEnd/>
          </a:ln>
          <a:effectLst/>
        </p:spPr>
        <p:txBody>
          <a:bodyPr>
            <a:spAutoFit/>
          </a:bodyPr>
          <a:lstStyle/>
          <a:p>
            <a:pPr>
              <a:lnSpc>
                <a:spcPct val="90000"/>
              </a:lnSpc>
            </a:pPr>
            <a:r>
              <a:rPr lang="en-US" sz="4000" b="1" dirty="0">
                <a:solidFill>
                  <a:srgbClr val="000000"/>
                </a:solidFill>
                <a:latin typeface="Calibri" panose="020F0502020204030204" pitchFamily="34" charset="0"/>
              </a:rPr>
              <a:t>What is a Bioassessment?</a:t>
            </a:r>
          </a:p>
        </p:txBody>
      </p:sp>
      <p:sp>
        <p:nvSpPr>
          <p:cNvPr id="532483" name="Line 3"/>
          <p:cNvSpPr>
            <a:spLocks noChangeShapeType="1"/>
          </p:cNvSpPr>
          <p:nvPr/>
        </p:nvSpPr>
        <p:spPr bwMode="auto">
          <a:xfrm>
            <a:off x="228600" y="1905000"/>
            <a:ext cx="8458200" cy="0"/>
          </a:xfrm>
          <a:prstGeom prst="line">
            <a:avLst/>
          </a:prstGeom>
          <a:noFill/>
          <a:ln w="57150">
            <a:solidFill>
              <a:schemeClr val="tx1"/>
            </a:solidFill>
            <a:round/>
            <a:headEnd/>
            <a:tailEnd/>
          </a:ln>
          <a:effectLst/>
        </p:spPr>
        <p:txBody>
          <a:bodyPr/>
          <a:lstStyle/>
          <a:p>
            <a:endParaRPr lang="en-US" sz="2400" dirty="0">
              <a:solidFill>
                <a:srgbClr val="000000"/>
              </a:solidFill>
              <a:latin typeface="Times New Roman" pitchFamily="18" charset="0"/>
            </a:endParaRPr>
          </a:p>
        </p:txBody>
      </p:sp>
      <p:sp>
        <p:nvSpPr>
          <p:cNvPr id="532484" name="Rectangle 4"/>
          <p:cNvSpPr>
            <a:spLocks noChangeArrowheads="1"/>
          </p:cNvSpPr>
          <p:nvPr/>
        </p:nvSpPr>
        <p:spPr bwMode="auto">
          <a:xfrm>
            <a:off x="304800" y="2203450"/>
            <a:ext cx="8610600" cy="1190625"/>
          </a:xfrm>
          <a:prstGeom prst="rect">
            <a:avLst/>
          </a:prstGeom>
          <a:noFill/>
          <a:ln w="9525">
            <a:noFill/>
            <a:miter lim="800000"/>
            <a:headEnd/>
            <a:tailEnd/>
          </a:ln>
        </p:spPr>
        <p:txBody>
          <a:bodyPr lIns="0" tIns="0" rIns="0" bIns="0">
            <a:spAutoFit/>
          </a:bodyPr>
          <a:lstStyle/>
          <a:p>
            <a:pPr marL="231775" indent="-231775">
              <a:buFont typeface="Wingdings" pitchFamily="2" charset="2"/>
              <a:buChar char="§"/>
            </a:pPr>
            <a:r>
              <a:rPr lang="en-US" sz="2600" b="1" dirty="0">
                <a:solidFill>
                  <a:srgbClr val="000000"/>
                </a:solidFill>
                <a:effectLst>
                  <a:outerShdw blurRad="38100" dist="38100" dir="2700000" algn="tl">
                    <a:srgbClr val="C0C0C0"/>
                  </a:outerShdw>
                </a:effectLst>
                <a:latin typeface="Calibri" panose="020F0502020204030204" pitchFamily="34" charset="0"/>
              </a:rPr>
              <a:t>Bioassessment</a:t>
            </a:r>
            <a:r>
              <a:rPr lang="en-US" sz="2600" b="1" dirty="0">
                <a:solidFill>
                  <a:srgbClr val="000000"/>
                </a:solidFill>
                <a:latin typeface="Calibri" panose="020F0502020204030204" pitchFamily="34" charset="0"/>
              </a:rPr>
              <a:t> – a systematic assessment of the aquatic resource using biological indicators AND chemical/physical indicators in a </a:t>
            </a:r>
            <a:r>
              <a:rPr lang="en-US" sz="2600" b="1" i="1" dirty="0">
                <a:solidFill>
                  <a:srgbClr val="000000"/>
                </a:solidFill>
                <a:latin typeface="Calibri" panose="020F0502020204030204" pitchFamily="34" charset="0"/>
              </a:rPr>
              <a:t>supporting role.</a:t>
            </a:r>
          </a:p>
        </p:txBody>
      </p:sp>
      <p:sp>
        <p:nvSpPr>
          <p:cNvPr id="532485" name="Rectangle 5"/>
          <p:cNvSpPr>
            <a:spLocks noChangeArrowheads="1"/>
          </p:cNvSpPr>
          <p:nvPr/>
        </p:nvSpPr>
        <p:spPr bwMode="auto">
          <a:xfrm>
            <a:off x="304800" y="5165725"/>
            <a:ext cx="8610600" cy="793750"/>
          </a:xfrm>
          <a:prstGeom prst="rect">
            <a:avLst/>
          </a:prstGeom>
          <a:noFill/>
          <a:ln w="9525">
            <a:noFill/>
            <a:miter lim="800000"/>
            <a:headEnd/>
            <a:tailEnd/>
          </a:ln>
        </p:spPr>
        <p:txBody>
          <a:bodyPr lIns="0" tIns="0" rIns="0" bIns="0">
            <a:spAutoFit/>
          </a:bodyPr>
          <a:lstStyle/>
          <a:p>
            <a:pPr marL="231775" indent="-231775">
              <a:buFont typeface="Wingdings" pitchFamily="2" charset="2"/>
              <a:buChar char="§"/>
            </a:pPr>
            <a:r>
              <a:rPr lang="en-US" sz="2600" b="1" i="1" dirty="0">
                <a:solidFill>
                  <a:srgbClr val="000000"/>
                </a:solidFill>
                <a:latin typeface="Calibri" panose="020F0502020204030204" pitchFamily="34" charset="0"/>
              </a:rPr>
              <a:t>Reasonably available</a:t>
            </a:r>
            <a:r>
              <a:rPr lang="en-US" sz="2600" b="1" dirty="0">
                <a:solidFill>
                  <a:srgbClr val="000000"/>
                </a:solidFill>
                <a:latin typeface="Calibri" panose="020F0502020204030204" pitchFamily="34" charset="0"/>
              </a:rPr>
              <a:t> tools and criteria exist to assess and evaluate this for all waterbody types.</a:t>
            </a:r>
          </a:p>
        </p:txBody>
      </p:sp>
      <p:sp>
        <p:nvSpPr>
          <p:cNvPr id="532486" name="Rectangle 6"/>
          <p:cNvSpPr>
            <a:spLocks noChangeArrowheads="1"/>
          </p:cNvSpPr>
          <p:nvPr/>
        </p:nvSpPr>
        <p:spPr bwMode="auto">
          <a:xfrm>
            <a:off x="304800" y="3657600"/>
            <a:ext cx="8610600" cy="1190625"/>
          </a:xfrm>
          <a:prstGeom prst="rect">
            <a:avLst/>
          </a:prstGeom>
          <a:noFill/>
          <a:ln w="9525">
            <a:noFill/>
            <a:miter lim="800000"/>
            <a:headEnd/>
            <a:tailEnd/>
          </a:ln>
        </p:spPr>
        <p:txBody>
          <a:bodyPr lIns="0" tIns="0" rIns="0" bIns="0">
            <a:spAutoFit/>
          </a:bodyPr>
          <a:lstStyle/>
          <a:p>
            <a:pPr marL="231775" indent="-231775">
              <a:buFont typeface="Wingdings" pitchFamily="2" charset="2"/>
              <a:buChar char="§"/>
            </a:pPr>
            <a:r>
              <a:rPr lang="en-US" sz="2600" b="1" dirty="0">
                <a:solidFill>
                  <a:srgbClr val="000000"/>
                </a:solidFill>
                <a:effectLst>
                  <a:outerShdw blurRad="38100" dist="38100" dir="2700000" algn="tl">
                    <a:srgbClr val="C0C0C0"/>
                  </a:outerShdw>
                </a:effectLst>
                <a:latin typeface="Calibri" panose="020F0502020204030204" pitchFamily="34" charset="0"/>
              </a:rPr>
              <a:t>Biocriteria</a:t>
            </a:r>
            <a:r>
              <a:rPr lang="en-US" sz="2600" b="1" dirty="0">
                <a:solidFill>
                  <a:srgbClr val="000000"/>
                </a:solidFill>
                <a:latin typeface="Calibri" panose="020F0502020204030204" pitchFamily="34" charset="0"/>
              </a:rPr>
              <a:t> – numerical benchmarks for determining attainment of a goal expressed in the definition of an aquatic life designated use in the state WQS.</a:t>
            </a:r>
          </a:p>
        </p:txBody>
      </p:sp>
      <p:sp>
        <p:nvSpPr>
          <p:cNvPr id="532487" name="Text Box 7"/>
          <p:cNvSpPr txBox="1">
            <a:spLocks noChangeArrowheads="1"/>
          </p:cNvSpPr>
          <p:nvPr/>
        </p:nvSpPr>
        <p:spPr bwMode="auto">
          <a:xfrm>
            <a:off x="304800" y="1981200"/>
            <a:ext cx="8458200" cy="1938992"/>
          </a:xfrm>
          <a:prstGeom prst="rect">
            <a:avLst/>
          </a:prstGeom>
          <a:gradFill rotWithShape="1">
            <a:gsLst>
              <a:gs pos="100000">
                <a:srgbClr val="969696">
                  <a:alpha val="93000"/>
                </a:srgbClr>
              </a:gs>
              <a:gs pos="100000">
                <a:srgbClr val="969696">
                  <a:gamma/>
                  <a:shade val="46275"/>
                  <a:invGamma/>
                </a:srgbClr>
              </a:gs>
            </a:gsLst>
            <a:lin ang="5400000" scaled="1"/>
          </a:gradFill>
          <a:ln w="9525">
            <a:noFill/>
            <a:miter lim="800000"/>
            <a:headEnd/>
            <a:tailEnd/>
          </a:ln>
          <a:effectLst/>
        </p:spPr>
        <p:txBody>
          <a:bodyPr>
            <a:spAutoFit/>
          </a:bodyPr>
          <a:lstStyle/>
          <a:p>
            <a:pPr algn="ctr"/>
            <a:r>
              <a:rPr lang="en-US" sz="4000" b="1" dirty="0">
                <a:solidFill>
                  <a:srgbClr val="FFFF00"/>
                </a:solidFill>
                <a:effectLst>
                  <a:outerShdw blurRad="38100" dist="38100" dir="2700000" algn="tl">
                    <a:srgbClr val="000000"/>
                  </a:outerShdw>
                </a:effectLst>
                <a:latin typeface="Calibri" panose="020F0502020204030204" pitchFamily="34" charset="0"/>
              </a:rPr>
              <a:t>Bioassessment is the essential implementation tool for a TALU based </a:t>
            </a:r>
            <a:r>
              <a:rPr lang="en-US" sz="4000" b="1" dirty="0" smtClean="0">
                <a:solidFill>
                  <a:srgbClr val="FFFF00"/>
                </a:solidFill>
                <a:effectLst>
                  <a:outerShdw blurRad="38100" dist="38100" dir="2700000" algn="tl">
                    <a:srgbClr val="000000"/>
                  </a:outerShdw>
                </a:effectLst>
                <a:latin typeface="Calibri" panose="020F0502020204030204" pitchFamily="34" charset="0"/>
              </a:rPr>
              <a:t>approach</a:t>
            </a:r>
            <a:endParaRPr lang="en-US" sz="4000" b="1" dirty="0">
              <a:solidFill>
                <a:srgbClr val="FFFF00"/>
              </a:solidFill>
              <a:effectLst>
                <a:outerShdw blurRad="38100" dist="38100" dir="2700000" algn="tl">
                  <a:srgbClr val="000000"/>
                </a:outerShdw>
              </a:effectLst>
              <a:latin typeface="Calibri" panose="020F0502020204030204" pitchFamily="34" charset="0"/>
            </a:endParaRPr>
          </a:p>
        </p:txBody>
      </p:sp>
      <p:sp>
        <p:nvSpPr>
          <p:cNvPr id="8" name="Text Box 7"/>
          <p:cNvSpPr txBox="1">
            <a:spLocks noChangeArrowheads="1"/>
          </p:cNvSpPr>
          <p:nvPr/>
        </p:nvSpPr>
        <p:spPr bwMode="auto">
          <a:xfrm>
            <a:off x="304800" y="3924399"/>
            <a:ext cx="8458200" cy="1938992"/>
          </a:xfrm>
          <a:prstGeom prst="rect">
            <a:avLst/>
          </a:prstGeom>
          <a:gradFill rotWithShape="1">
            <a:gsLst>
              <a:gs pos="100000">
                <a:srgbClr val="969696">
                  <a:alpha val="93000"/>
                </a:srgbClr>
              </a:gs>
              <a:gs pos="100000">
                <a:srgbClr val="969696">
                  <a:gamma/>
                  <a:shade val="46275"/>
                  <a:invGamma/>
                </a:srgbClr>
              </a:gs>
            </a:gsLst>
            <a:lin ang="5400000" scaled="1"/>
          </a:gradFill>
          <a:ln w="9525">
            <a:noFill/>
            <a:miter lim="800000"/>
            <a:headEnd/>
            <a:tailEnd/>
          </a:ln>
          <a:effectLst/>
        </p:spPr>
        <p:txBody>
          <a:bodyPr>
            <a:spAutoFit/>
          </a:bodyPr>
          <a:lstStyle/>
          <a:p>
            <a:pPr algn="ctr"/>
            <a:r>
              <a:rPr lang="en-US" sz="4000" b="1" dirty="0" smtClean="0">
                <a:solidFill>
                  <a:srgbClr val="FFFF00"/>
                </a:solidFill>
                <a:effectLst>
                  <a:outerShdw blurRad="38100" dist="38100" dir="2700000" algn="tl">
                    <a:srgbClr val="000000"/>
                  </a:outerShdw>
                </a:effectLst>
                <a:latin typeface="Calibri" panose="020F0502020204030204" pitchFamily="34" charset="0"/>
              </a:rPr>
              <a:t>TALU = Tiered Aquatic Life Uses</a:t>
            </a:r>
          </a:p>
          <a:p>
            <a:pPr algn="ctr"/>
            <a:r>
              <a:rPr lang="en-US" sz="4000" b="1" dirty="0" smtClean="0">
                <a:solidFill>
                  <a:srgbClr val="FFFF00"/>
                </a:solidFill>
                <a:effectLst>
                  <a:outerShdw blurRad="38100" dist="38100" dir="2700000" algn="tl">
                    <a:srgbClr val="000000"/>
                  </a:outerShdw>
                </a:effectLst>
                <a:latin typeface="Calibri" panose="020F0502020204030204" pitchFamily="34" charset="0"/>
              </a:rPr>
              <a:t>A </a:t>
            </a:r>
            <a:r>
              <a:rPr lang="en-US" sz="4000" b="1" i="1" dirty="0" smtClean="0">
                <a:solidFill>
                  <a:srgbClr val="FFFF00"/>
                </a:solidFill>
                <a:effectLst>
                  <a:outerShdw blurRad="38100" dist="38100" dir="2700000" algn="tl">
                    <a:srgbClr val="000000"/>
                  </a:outerShdw>
                </a:effectLst>
                <a:latin typeface="Calibri" panose="020F0502020204030204" pitchFamily="34" charset="0"/>
              </a:rPr>
              <a:t>data driven </a:t>
            </a:r>
            <a:r>
              <a:rPr lang="en-US" sz="4000" b="1" dirty="0" smtClean="0">
                <a:solidFill>
                  <a:srgbClr val="FFFF00"/>
                </a:solidFill>
                <a:effectLst>
                  <a:outerShdw blurRad="38100" dist="38100" dir="2700000" algn="tl">
                    <a:srgbClr val="000000"/>
                  </a:outerShdw>
                </a:effectLst>
                <a:latin typeface="Calibri" panose="020F0502020204030204" pitchFamily="34" charset="0"/>
              </a:rPr>
              <a:t>approach to WQ management</a:t>
            </a:r>
            <a:endParaRPr lang="en-US" sz="4000" b="1" dirty="0">
              <a:solidFill>
                <a:srgbClr val="FFFF00"/>
              </a:solidFill>
              <a:effectLst>
                <a:outerShdw blurRad="38100" dist="38100" dir="2700000" algn="tl">
                  <a:srgbClr val="000000"/>
                </a:outerShdw>
              </a:effectLst>
              <a:latin typeface="Calibri" panose="020F0502020204030204" pitchFamily="34" charset="0"/>
            </a:endParaRPr>
          </a:p>
        </p:txBody>
      </p:sp>
    </p:spTree>
    <p:extLst>
      <p:ext uri="{BB962C8B-B14F-4D97-AF65-F5344CB8AC3E}">
        <p14:creationId xmlns:p14="http://schemas.microsoft.com/office/powerpoint/2010/main" val="144757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4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24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24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24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4" grpId="0"/>
      <p:bldP spid="532485" grpId="0"/>
      <p:bldP spid="532486" grpId="0"/>
      <p:bldP spid="53248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572000" cy="3429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0"/>
            <a:ext cx="4572000" cy="3429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29000"/>
            <a:ext cx="4572000" cy="3429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3429000"/>
            <a:ext cx="4572000" cy="3429000"/>
          </a:xfrm>
          <a:prstGeom prst="rect">
            <a:avLst/>
          </a:prstGeom>
        </p:spPr>
      </p:pic>
      <p:sp>
        <p:nvSpPr>
          <p:cNvPr id="7" name="Text Box 7"/>
          <p:cNvSpPr txBox="1">
            <a:spLocks noChangeArrowheads="1"/>
          </p:cNvSpPr>
          <p:nvPr/>
        </p:nvSpPr>
        <p:spPr bwMode="auto">
          <a:xfrm>
            <a:off x="381000" y="2642020"/>
            <a:ext cx="8458200" cy="1938992"/>
          </a:xfrm>
          <a:prstGeom prst="rect">
            <a:avLst/>
          </a:prstGeom>
          <a:gradFill rotWithShape="1">
            <a:gsLst>
              <a:gs pos="100000">
                <a:srgbClr val="969696">
                  <a:alpha val="93000"/>
                </a:srgbClr>
              </a:gs>
              <a:gs pos="100000">
                <a:srgbClr val="969696">
                  <a:gamma/>
                  <a:shade val="46275"/>
                  <a:invGamma/>
                </a:srgbClr>
              </a:gs>
            </a:gsLst>
            <a:lin ang="5400000" scaled="1"/>
          </a:gradFill>
          <a:ln w="9525">
            <a:noFill/>
            <a:miter lim="800000"/>
            <a:headEnd/>
            <a:tailEnd/>
          </a:ln>
          <a:effectLst/>
        </p:spPr>
        <p:txBody>
          <a:bodyPr>
            <a:spAutoFit/>
          </a:bodyPr>
          <a:lstStyle/>
          <a:p>
            <a:pPr algn="ctr"/>
            <a:r>
              <a:rPr lang="en-US" sz="4000" b="1" dirty="0" smtClean="0">
                <a:solidFill>
                  <a:srgbClr val="FFFF00"/>
                </a:solidFill>
                <a:effectLst>
                  <a:outerShdw blurRad="38100" dist="38100" dir="2700000" algn="tl">
                    <a:srgbClr val="000000"/>
                  </a:outerShdw>
                </a:effectLst>
                <a:latin typeface="Calibri" panose="020F0502020204030204" pitchFamily="34" charset="0"/>
              </a:rPr>
              <a:t>Stream Nutrient Assessment Procedure (SNAP) – a “combined” criterion for nutrient </a:t>
            </a:r>
            <a:r>
              <a:rPr lang="en-US" sz="4000" b="1" i="1" u="sng" dirty="0" smtClean="0">
                <a:solidFill>
                  <a:srgbClr val="FFFF00"/>
                </a:solidFill>
                <a:effectLst>
                  <a:outerShdw blurRad="38100" dist="38100" dir="2700000" algn="tl">
                    <a:srgbClr val="000000"/>
                  </a:outerShdw>
                </a:effectLst>
                <a:latin typeface="Calibri" panose="020F0502020204030204" pitchFamily="34" charset="0"/>
              </a:rPr>
              <a:t>effects</a:t>
            </a:r>
            <a:endParaRPr lang="en-US" sz="4000" b="1" i="1" u="sng" dirty="0">
              <a:solidFill>
                <a:srgbClr val="FFFF00"/>
              </a:solidFill>
              <a:effectLst>
                <a:outerShdw blurRad="38100" dist="38100" dir="2700000" algn="tl">
                  <a:srgbClr val="000000"/>
                </a:outerShdw>
              </a:effectLst>
              <a:latin typeface="Calibri" panose="020F0502020204030204" pitchFamily="34" charset="0"/>
            </a:endParaRPr>
          </a:p>
        </p:txBody>
      </p:sp>
      <p:sp>
        <p:nvSpPr>
          <p:cNvPr id="8" name="Rectangle 7"/>
          <p:cNvSpPr/>
          <p:nvPr/>
        </p:nvSpPr>
        <p:spPr>
          <a:xfrm>
            <a:off x="3048000" y="1479203"/>
            <a:ext cx="2911951" cy="461665"/>
          </a:xfrm>
          <a:prstGeom prst="rect">
            <a:avLst/>
          </a:prstGeom>
          <a:solidFill>
            <a:schemeClr val="bg1">
              <a:lumMod val="65000"/>
            </a:schemeClr>
          </a:solidFill>
        </p:spPr>
        <p:txBody>
          <a:bodyPr wrap="none">
            <a:spAutoFit/>
          </a:bodyPr>
          <a:lstStyle/>
          <a:p>
            <a:r>
              <a:rPr lang="en-US" sz="2400" b="1" dirty="0" smtClean="0">
                <a:solidFill>
                  <a:srgbClr val="FFFF00"/>
                </a:solidFill>
                <a:effectLst>
                  <a:outerShdw blurRad="38100" dist="38100" dir="2700000" algn="tl">
                    <a:srgbClr val="000000"/>
                  </a:outerShdw>
                </a:effectLst>
                <a:latin typeface="Calibri" panose="020F0502020204030204" pitchFamily="34" charset="0"/>
              </a:rPr>
              <a:t>Benthic Chlorophyll </a:t>
            </a:r>
            <a:r>
              <a:rPr lang="en-US" sz="2400" b="1" i="1" dirty="0" smtClean="0">
                <a:solidFill>
                  <a:srgbClr val="FFFF00"/>
                </a:solidFill>
                <a:effectLst>
                  <a:outerShdw blurRad="38100" dist="38100" dir="2700000" algn="tl">
                    <a:srgbClr val="000000"/>
                  </a:outerShdw>
                </a:effectLst>
                <a:latin typeface="Calibri" panose="020F0502020204030204" pitchFamily="34" charset="0"/>
              </a:rPr>
              <a:t>a</a:t>
            </a:r>
            <a:endParaRPr lang="en-US" sz="2400" i="1" dirty="0"/>
          </a:p>
        </p:txBody>
      </p:sp>
      <p:sp>
        <p:nvSpPr>
          <p:cNvPr id="9" name="Rectangle 8"/>
          <p:cNvSpPr/>
          <p:nvPr/>
        </p:nvSpPr>
        <p:spPr>
          <a:xfrm>
            <a:off x="293435" y="5867400"/>
            <a:ext cx="3985130" cy="461665"/>
          </a:xfrm>
          <a:prstGeom prst="rect">
            <a:avLst/>
          </a:prstGeom>
          <a:solidFill>
            <a:schemeClr val="bg1">
              <a:lumMod val="65000"/>
            </a:schemeClr>
          </a:solidFill>
        </p:spPr>
        <p:txBody>
          <a:bodyPr wrap="none">
            <a:spAutoFit/>
          </a:bodyPr>
          <a:lstStyle/>
          <a:p>
            <a:r>
              <a:rPr lang="en-US" sz="2400" b="1" dirty="0" smtClean="0">
                <a:solidFill>
                  <a:srgbClr val="FFFF00"/>
                </a:solidFill>
                <a:effectLst>
                  <a:outerShdw blurRad="38100" dist="38100" dir="2700000" algn="tl">
                    <a:srgbClr val="000000"/>
                  </a:outerShdw>
                </a:effectLst>
                <a:latin typeface="Calibri" panose="020F0502020204030204" pitchFamily="34" charset="0"/>
              </a:rPr>
              <a:t>Continuous D.O. – daily “flux”</a:t>
            </a:r>
            <a:endParaRPr lang="en-US" sz="2400" i="1" dirty="0"/>
          </a:p>
        </p:txBody>
      </p:sp>
    </p:spTree>
    <p:extLst>
      <p:ext uri="{BB962C8B-B14F-4D97-AF65-F5344CB8AC3E}">
        <p14:creationId xmlns:p14="http://schemas.microsoft.com/office/powerpoint/2010/main" val="189562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53192" y="615515"/>
            <a:ext cx="6437616" cy="5626969"/>
          </a:xfrm>
          <a:prstGeom prst="rect">
            <a:avLst/>
          </a:prstGeom>
        </p:spPr>
      </p:pic>
      <p:sp>
        <p:nvSpPr>
          <p:cNvPr id="4" name="Text Box 7"/>
          <p:cNvSpPr txBox="1">
            <a:spLocks noChangeArrowheads="1"/>
          </p:cNvSpPr>
          <p:nvPr/>
        </p:nvSpPr>
        <p:spPr bwMode="auto">
          <a:xfrm>
            <a:off x="342900" y="2438400"/>
            <a:ext cx="8458200" cy="1323439"/>
          </a:xfrm>
          <a:prstGeom prst="rect">
            <a:avLst/>
          </a:prstGeom>
          <a:gradFill rotWithShape="1">
            <a:gsLst>
              <a:gs pos="100000">
                <a:srgbClr val="969696">
                  <a:alpha val="80000"/>
                </a:srgbClr>
              </a:gs>
              <a:gs pos="100000">
                <a:srgbClr val="969696">
                  <a:gamma/>
                  <a:shade val="46275"/>
                  <a:invGamma/>
                </a:srgbClr>
              </a:gs>
            </a:gsLst>
            <a:lin ang="5400000" scaled="1"/>
          </a:gradFill>
          <a:ln w="9525">
            <a:noFill/>
            <a:miter lim="800000"/>
            <a:headEnd/>
            <a:tailEnd/>
          </a:ln>
          <a:effectLst/>
        </p:spPr>
        <p:txBody>
          <a:bodyPr>
            <a:spAutoFit/>
          </a:bodyPr>
          <a:lstStyle/>
          <a:p>
            <a:pPr algn="ctr"/>
            <a:r>
              <a:rPr lang="en-US" sz="4000" b="1" dirty="0" smtClean="0">
                <a:solidFill>
                  <a:srgbClr val="FFFF00"/>
                </a:solidFill>
                <a:effectLst>
                  <a:outerShdw blurRad="38100" dist="38100" dir="2700000" algn="tl">
                    <a:srgbClr val="000000"/>
                  </a:outerShdw>
                </a:effectLst>
                <a:latin typeface="Calibri" panose="020F0502020204030204" pitchFamily="34" charset="0"/>
              </a:rPr>
              <a:t>Habitat alteration is consistently a leading cause of biological impairment</a:t>
            </a:r>
            <a:endParaRPr lang="en-US" sz="4000" b="1" dirty="0">
              <a:solidFill>
                <a:srgbClr val="FFFF00"/>
              </a:solidFill>
              <a:effectLst>
                <a:outerShdw blurRad="38100" dist="38100" dir="2700000" algn="tl">
                  <a:srgbClr val="000000"/>
                </a:outerShdw>
              </a:effectLst>
              <a:latin typeface="Calibri" panose="020F0502020204030204" pitchFamily="34" charset="0"/>
            </a:endParaRPr>
          </a:p>
        </p:txBody>
      </p:sp>
    </p:spTree>
    <p:extLst>
      <p:ext uri="{BB962C8B-B14F-4D97-AF65-F5344CB8AC3E}">
        <p14:creationId xmlns:p14="http://schemas.microsoft.com/office/powerpoint/2010/main" val="59190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914400"/>
            <a:ext cx="9144000" cy="5295212"/>
          </a:xfrm>
          <a:prstGeom prst="rect">
            <a:avLst/>
          </a:prstGeom>
        </p:spPr>
      </p:pic>
    </p:spTree>
    <p:extLst>
      <p:ext uri="{BB962C8B-B14F-4D97-AF65-F5344CB8AC3E}">
        <p14:creationId xmlns:p14="http://schemas.microsoft.com/office/powerpoint/2010/main" val="34513216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572" name="Object 4"/>
          <p:cNvGraphicFramePr>
            <a:graphicFrameLocks noChangeAspect="1"/>
          </p:cNvGraphicFramePr>
          <p:nvPr/>
        </p:nvGraphicFramePr>
        <p:xfrm>
          <a:off x="228600" y="1295400"/>
          <a:ext cx="8763000" cy="5257800"/>
        </p:xfrm>
        <a:graphic>
          <a:graphicData uri="http://schemas.openxmlformats.org/presentationml/2006/ole">
            <mc:AlternateContent xmlns:mc="http://schemas.openxmlformats.org/markup-compatibility/2006">
              <mc:Choice xmlns:v="urn:schemas-microsoft-com:vml" Requires="v">
                <p:oleObj spid="_x0000_s109648" name="Document" r:id="rId4" imgW="5902346" imgH="3930707" progId="Word.Document.8">
                  <p:embed/>
                </p:oleObj>
              </mc:Choice>
              <mc:Fallback>
                <p:oleObj name="Document" r:id="rId4" imgW="5902346" imgH="3930707" progId="Word.Documen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t="2730" b="7167"/>
                      <a:stretch>
                        <a:fillRect/>
                      </a:stretch>
                    </p:blipFill>
                    <p:spPr bwMode="auto">
                      <a:xfrm>
                        <a:off x="228600" y="1295400"/>
                        <a:ext cx="87630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9573" name="Text Box 5"/>
          <p:cNvSpPr txBox="1">
            <a:spLocks noChangeArrowheads="1"/>
          </p:cNvSpPr>
          <p:nvPr/>
        </p:nvSpPr>
        <p:spPr bwMode="auto">
          <a:xfrm>
            <a:off x="669925" y="152400"/>
            <a:ext cx="77882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200" b="1" dirty="0">
                <a:effectLst>
                  <a:outerShdw blurRad="38100" dist="38100" dir="2700000" algn="tl">
                    <a:srgbClr val="C0C0C0"/>
                  </a:outerShdw>
                </a:effectLst>
              </a:rPr>
              <a:t>Illinois EPA Fish Index of Biotic Integrity</a:t>
            </a:r>
          </a:p>
        </p:txBody>
      </p:sp>
      <p:sp>
        <p:nvSpPr>
          <p:cNvPr id="4" name="Text Box 7"/>
          <p:cNvSpPr txBox="1">
            <a:spLocks noChangeArrowheads="1"/>
          </p:cNvSpPr>
          <p:nvPr/>
        </p:nvSpPr>
        <p:spPr bwMode="auto">
          <a:xfrm>
            <a:off x="304800" y="2857401"/>
            <a:ext cx="8458200" cy="1938992"/>
          </a:xfrm>
          <a:prstGeom prst="rect">
            <a:avLst/>
          </a:prstGeom>
          <a:gradFill rotWithShape="1">
            <a:gsLst>
              <a:gs pos="100000">
                <a:srgbClr val="969696">
                  <a:alpha val="80000"/>
                </a:srgbClr>
              </a:gs>
              <a:gs pos="100000">
                <a:srgbClr val="969696">
                  <a:gamma/>
                  <a:shade val="46275"/>
                  <a:invGamma/>
                </a:srgbClr>
              </a:gs>
            </a:gsLst>
            <a:lin ang="5400000" scaled="1"/>
          </a:gradFill>
          <a:ln w="9525">
            <a:noFill/>
            <a:miter lim="800000"/>
            <a:headEnd/>
            <a:tailEnd/>
          </a:ln>
          <a:effectLst/>
        </p:spPr>
        <p:txBody>
          <a:bodyPr>
            <a:spAutoFit/>
          </a:bodyPr>
          <a:lstStyle/>
          <a:p>
            <a:pPr algn="ctr"/>
            <a:r>
              <a:rPr lang="en-US" sz="4000" b="1" dirty="0" smtClean="0">
                <a:solidFill>
                  <a:srgbClr val="FFFF00"/>
                </a:solidFill>
                <a:effectLst>
                  <a:outerShdw blurRad="38100" dist="38100" dir="2700000" algn="tl">
                    <a:srgbClr val="000000"/>
                  </a:outerShdw>
                </a:effectLst>
                <a:latin typeface="Calibri" panose="020F0502020204030204" pitchFamily="34" charset="0"/>
              </a:rPr>
              <a:t>The end goal are biological assemblages that meet the State’s aquatic life use “biocriteria”</a:t>
            </a:r>
            <a:endParaRPr lang="en-US" sz="4000" b="1" dirty="0">
              <a:solidFill>
                <a:srgbClr val="FFFF00"/>
              </a:solidFill>
              <a:effectLst>
                <a:outerShdw blurRad="38100" dist="38100" dir="2700000" algn="tl">
                  <a:srgbClr val="000000"/>
                </a:outerShdw>
              </a:effectLst>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620" name="Object 4"/>
          <p:cNvGraphicFramePr>
            <a:graphicFrameLocks noChangeAspect="1"/>
          </p:cNvGraphicFramePr>
          <p:nvPr/>
        </p:nvGraphicFramePr>
        <p:xfrm>
          <a:off x="152400" y="2027238"/>
          <a:ext cx="8839200" cy="4205287"/>
        </p:xfrm>
        <a:graphic>
          <a:graphicData uri="http://schemas.openxmlformats.org/presentationml/2006/ole">
            <mc:AlternateContent xmlns:mc="http://schemas.openxmlformats.org/markup-compatibility/2006">
              <mc:Choice xmlns:v="urn:schemas-microsoft-com:vml" Requires="v">
                <p:oleObj spid="_x0000_s113727" name="Document" r:id="rId4" imgW="5637149" imgH="2688008" progId="Word.Document.8">
                  <p:embed/>
                </p:oleObj>
              </mc:Choice>
              <mc:Fallback>
                <p:oleObj name="Document" r:id="rId4" imgW="5637149" imgH="2688008"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r="6400"/>
                      <a:stretch>
                        <a:fillRect/>
                      </a:stretch>
                    </p:blipFill>
                    <p:spPr bwMode="auto">
                      <a:xfrm>
                        <a:off x="152400" y="2027238"/>
                        <a:ext cx="8839200" cy="420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1621" name="Text Box 5"/>
          <p:cNvSpPr txBox="1">
            <a:spLocks noChangeArrowheads="1"/>
          </p:cNvSpPr>
          <p:nvPr/>
        </p:nvSpPr>
        <p:spPr bwMode="auto">
          <a:xfrm>
            <a:off x="593725" y="914400"/>
            <a:ext cx="7788275" cy="579438"/>
          </a:xfrm>
          <a:prstGeom prst="rect">
            <a:avLst/>
          </a:prstGeom>
          <a:noFill/>
          <a:ln w="9525">
            <a:noFill/>
            <a:miter lim="800000"/>
            <a:headEnd/>
            <a:tailEnd/>
          </a:ln>
          <a:effectLst/>
        </p:spPr>
        <p:txBody>
          <a:bodyPr>
            <a:spAutoFit/>
          </a:bodyPr>
          <a:lstStyle/>
          <a:p>
            <a:pPr algn="ctr"/>
            <a:r>
              <a:rPr lang="en-US" sz="3200" b="1" dirty="0">
                <a:solidFill>
                  <a:srgbClr val="000000"/>
                </a:solidFill>
                <a:effectLst>
                  <a:outerShdw blurRad="38100" dist="38100" dir="2700000" algn="tl">
                    <a:srgbClr val="C0C0C0"/>
                  </a:outerShdw>
                </a:effectLst>
              </a:rPr>
              <a:t>Illinois EPA IBI Narrative Evaluations</a:t>
            </a:r>
          </a:p>
        </p:txBody>
      </p:sp>
      <p:sp>
        <p:nvSpPr>
          <p:cNvPr id="2" name="Rectangle 1"/>
          <p:cNvSpPr/>
          <p:nvPr/>
        </p:nvSpPr>
        <p:spPr>
          <a:xfrm>
            <a:off x="1143000" y="3352800"/>
            <a:ext cx="9906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3" name="Group 2"/>
          <p:cNvGrpSpPr/>
          <p:nvPr/>
        </p:nvGrpSpPr>
        <p:grpSpPr>
          <a:xfrm>
            <a:off x="2133600" y="2981235"/>
            <a:ext cx="3780805" cy="1200329"/>
            <a:chOff x="2133600" y="2981235"/>
            <a:chExt cx="3780805" cy="1200329"/>
          </a:xfrm>
        </p:grpSpPr>
        <p:sp>
          <p:nvSpPr>
            <p:cNvPr id="5" name="Text Box 5"/>
            <p:cNvSpPr txBox="1">
              <a:spLocks noChangeArrowheads="1"/>
            </p:cNvSpPr>
            <p:nvPr/>
          </p:nvSpPr>
          <p:spPr bwMode="auto">
            <a:xfrm>
              <a:off x="2590800" y="2981235"/>
              <a:ext cx="3323605" cy="1200329"/>
            </a:xfrm>
            <a:prstGeom prst="rect">
              <a:avLst/>
            </a:prstGeom>
            <a:solidFill>
              <a:schemeClr val="bg1">
                <a:lumMod val="65000"/>
                <a:alpha val="95000"/>
              </a:schemeClr>
            </a:solidFill>
            <a:ln w="9525">
              <a:noFill/>
              <a:miter lim="800000"/>
              <a:headEnd/>
              <a:tailEnd/>
            </a:ln>
            <a:effectLst/>
          </p:spPr>
          <p:txBody>
            <a:bodyPr wrap="square">
              <a:spAutoFit/>
            </a:bodyPr>
            <a:lstStyle/>
            <a:p>
              <a:pPr algn="ctr"/>
              <a:r>
                <a:rPr lang="en-US" sz="2400" b="1" dirty="0" smtClean="0">
                  <a:solidFill>
                    <a:srgbClr val="FFFF00"/>
                  </a:solidFill>
                  <a:effectLst>
                    <a:outerShdw blurRad="38100" dist="38100" dir="2700000" algn="tl">
                      <a:srgbClr val="C0C0C0"/>
                    </a:outerShdw>
                  </a:effectLst>
                </a:rPr>
                <a:t>IL General Use Attainment Threshold</a:t>
              </a:r>
              <a:endParaRPr lang="en-US" sz="2400" b="1" dirty="0">
                <a:solidFill>
                  <a:srgbClr val="FFFF00"/>
                </a:solidFill>
                <a:effectLst>
                  <a:outerShdw blurRad="38100" dist="38100" dir="2700000" algn="tl">
                    <a:srgbClr val="C0C0C0"/>
                  </a:outerShdw>
                </a:effectLst>
              </a:endParaRPr>
            </a:p>
          </p:txBody>
        </p:sp>
        <p:cxnSp>
          <p:nvCxnSpPr>
            <p:cNvPr id="4" name="Straight Arrow Connector 3"/>
            <p:cNvCxnSpPr/>
            <p:nvPr/>
          </p:nvCxnSpPr>
          <p:spPr>
            <a:xfrm flipH="1">
              <a:off x="2133600" y="3581399"/>
              <a:ext cx="457200" cy="1"/>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7842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79046" y="538818"/>
            <a:ext cx="6385908" cy="5780363"/>
          </a:xfrm>
          <a:prstGeom prst="rect">
            <a:avLst/>
          </a:prstGeom>
        </p:spPr>
      </p:pic>
    </p:spTree>
    <p:extLst>
      <p:ext uri="{BB962C8B-B14F-4D97-AF65-F5344CB8AC3E}">
        <p14:creationId xmlns:p14="http://schemas.microsoft.com/office/powerpoint/2010/main" val="37871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57805" y="945843"/>
            <a:ext cx="8028390" cy="4966313"/>
          </a:xfrm>
          <a:prstGeom prst="rect">
            <a:avLst/>
          </a:prstGeom>
        </p:spPr>
      </p:pic>
    </p:spTree>
    <p:extLst>
      <p:ext uri="{BB962C8B-B14F-4D97-AF65-F5344CB8AC3E}">
        <p14:creationId xmlns:p14="http://schemas.microsoft.com/office/powerpoint/2010/main" val="13473997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47108" y="538818"/>
            <a:ext cx="6449783" cy="5780363"/>
          </a:xfrm>
          <a:prstGeom prst="rect">
            <a:avLst/>
          </a:prstGeom>
        </p:spPr>
      </p:pic>
    </p:spTree>
    <p:extLst>
      <p:ext uri="{BB962C8B-B14F-4D97-AF65-F5344CB8AC3E}">
        <p14:creationId xmlns:p14="http://schemas.microsoft.com/office/powerpoint/2010/main" val="31867655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57805" y="945843"/>
            <a:ext cx="8028390" cy="4966313"/>
          </a:xfrm>
          <a:prstGeom prst="rect">
            <a:avLst/>
          </a:prstGeom>
        </p:spPr>
      </p:pic>
    </p:spTree>
    <p:extLst>
      <p:ext uri="{BB962C8B-B14F-4D97-AF65-F5344CB8AC3E}">
        <p14:creationId xmlns:p14="http://schemas.microsoft.com/office/powerpoint/2010/main" val="33609080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4448"/>
            <a:ext cx="9144000" cy="6629103"/>
          </a:xfrm>
          <a:prstGeom prst="rect">
            <a:avLst/>
          </a:prstGeom>
        </p:spPr>
      </p:pic>
      <p:sp>
        <p:nvSpPr>
          <p:cNvPr id="7" name="Rectangle 6"/>
          <p:cNvSpPr/>
          <p:nvPr/>
        </p:nvSpPr>
        <p:spPr>
          <a:xfrm>
            <a:off x="8077200" y="2819400"/>
            <a:ext cx="5334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Box 7"/>
          <p:cNvSpPr txBox="1">
            <a:spLocks noChangeArrowheads="1"/>
          </p:cNvSpPr>
          <p:nvPr/>
        </p:nvSpPr>
        <p:spPr bwMode="auto">
          <a:xfrm>
            <a:off x="419100" y="4038600"/>
            <a:ext cx="8458200" cy="1323439"/>
          </a:xfrm>
          <a:prstGeom prst="rect">
            <a:avLst/>
          </a:prstGeom>
          <a:gradFill rotWithShape="1">
            <a:gsLst>
              <a:gs pos="100000">
                <a:srgbClr val="969696">
                  <a:alpha val="80000"/>
                </a:srgbClr>
              </a:gs>
              <a:gs pos="100000">
                <a:srgbClr val="969696">
                  <a:gamma/>
                  <a:shade val="46275"/>
                  <a:invGamma/>
                </a:srgbClr>
              </a:gs>
            </a:gsLst>
            <a:lin ang="5400000" scaled="1"/>
          </a:gradFill>
          <a:ln w="9525">
            <a:noFill/>
            <a:miter lim="800000"/>
            <a:headEnd/>
            <a:tailEnd/>
          </a:ln>
          <a:effectLst/>
        </p:spPr>
        <p:txBody>
          <a:bodyPr>
            <a:spAutoFit/>
          </a:bodyPr>
          <a:lstStyle/>
          <a:p>
            <a:pPr algn="ctr"/>
            <a:r>
              <a:rPr lang="en-US" sz="4000" b="1" dirty="0" smtClean="0">
                <a:solidFill>
                  <a:srgbClr val="FFFF00"/>
                </a:solidFill>
                <a:effectLst>
                  <a:outerShdw blurRad="38100" dist="38100" dir="2700000" algn="tl">
                    <a:srgbClr val="000000"/>
                  </a:outerShdw>
                </a:effectLst>
                <a:latin typeface="Calibri" panose="020F0502020204030204" pitchFamily="34" charset="0"/>
              </a:rPr>
              <a:t>A “lines-of-evidence” approach is used to assign causes &amp; sources.</a:t>
            </a:r>
            <a:endParaRPr lang="en-US" sz="4000" b="1" dirty="0">
              <a:solidFill>
                <a:srgbClr val="FFFF00"/>
              </a:solidFill>
              <a:effectLst>
                <a:outerShdw blurRad="38100" dist="38100" dir="2700000" algn="tl">
                  <a:srgbClr val="000000"/>
                </a:outerShdw>
              </a:effectLst>
              <a:latin typeface="Calibri" panose="020F0502020204030204" pitchFamily="34" charset="0"/>
            </a:endParaRPr>
          </a:p>
        </p:txBody>
      </p:sp>
      <p:sp>
        <p:nvSpPr>
          <p:cNvPr id="9" name="Text Box 7"/>
          <p:cNvSpPr txBox="1">
            <a:spLocks noChangeArrowheads="1"/>
          </p:cNvSpPr>
          <p:nvPr/>
        </p:nvSpPr>
        <p:spPr bwMode="auto">
          <a:xfrm>
            <a:off x="419100" y="2715161"/>
            <a:ext cx="8458200" cy="1323439"/>
          </a:xfrm>
          <a:prstGeom prst="rect">
            <a:avLst/>
          </a:prstGeom>
          <a:gradFill rotWithShape="1">
            <a:gsLst>
              <a:gs pos="100000">
                <a:srgbClr val="969696">
                  <a:alpha val="80000"/>
                </a:srgbClr>
              </a:gs>
              <a:gs pos="100000">
                <a:srgbClr val="969696">
                  <a:gamma/>
                  <a:shade val="46275"/>
                  <a:invGamma/>
                </a:srgbClr>
              </a:gs>
            </a:gsLst>
            <a:lin ang="5400000" scaled="1"/>
          </a:gradFill>
          <a:ln w="9525">
            <a:noFill/>
            <a:miter lim="800000"/>
            <a:headEnd/>
            <a:tailEnd/>
          </a:ln>
          <a:effectLst/>
        </p:spPr>
        <p:txBody>
          <a:bodyPr>
            <a:spAutoFit/>
          </a:bodyPr>
          <a:lstStyle/>
          <a:p>
            <a:pPr algn="ctr"/>
            <a:r>
              <a:rPr lang="en-US" sz="4000" b="1" dirty="0" smtClean="0">
                <a:solidFill>
                  <a:srgbClr val="FFFF00"/>
                </a:solidFill>
                <a:effectLst>
                  <a:outerShdw blurRad="38100" dist="38100" dir="2700000" algn="tl">
                    <a:srgbClr val="000000"/>
                  </a:outerShdw>
                </a:effectLst>
                <a:latin typeface="Calibri" panose="020F0502020204030204" pitchFamily="34" charset="0"/>
              </a:rPr>
              <a:t>Finding Biological impairments is a first step in impaired waters listings.</a:t>
            </a:r>
            <a:endParaRPr lang="en-US" sz="4000" b="1" dirty="0">
              <a:solidFill>
                <a:srgbClr val="FFFF00"/>
              </a:solidFill>
              <a:effectLst>
                <a:outerShdw blurRad="38100" dist="38100" dir="2700000" algn="tl">
                  <a:srgbClr val="000000"/>
                </a:outerShdw>
              </a:effectLst>
              <a:latin typeface="Calibri" panose="020F0502020204030204" pitchFamily="34" charset="0"/>
            </a:endParaRPr>
          </a:p>
        </p:txBody>
      </p:sp>
    </p:spTree>
    <p:extLst>
      <p:ext uri="{BB962C8B-B14F-4D97-AF65-F5344CB8AC3E}">
        <p14:creationId xmlns:p14="http://schemas.microsoft.com/office/powerpoint/2010/main" val="86166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ChangeArrowheads="1"/>
          </p:cNvSpPr>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1"/>
                </a:solidFill>
                <a:latin typeface="Arial" charset="0"/>
              </a:defRPr>
            </a:lvl1pPr>
            <a:lvl2pPr>
              <a:defRPr sz="4400">
                <a:solidFill>
                  <a:schemeClr val="tx1"/>
                </a:solidFill>
                <a:latin typeface="Arial" charset="0"/>
              </a:defRPr>
            </a:lvl2pPr>
            <a:lvl3pPr>
              <a:defRPr sz="4400">
                <a:solidFill>
                  <a:schemeClr val="tx1"/>
                </a:solidFill>
                <a:latin typeface="Arial" charset="0"/>
              </a:defRPr>
            </a:lvl3pPr>
            <a:lvl4pPr>
              <a:defRPr sz="4400">
                <a:solidFill>
                  <a:schemeClr val="tx1"/>
                </a:solidFill>
                <a:latin typeface="Arial" charset="0"/>
              </a:defRPr>
            </a:lvl4pPr>
            <a:lvl5pPr>
              <a:defRPr sz="4400">
                <a:solidFill>
                  <a:schemeClr val="tx1"/>
                </a:solidFill>
                <a:latin typeface="Arial" charset="0"/>
              </a:defRPr>
            </a:lvl5pPr>
            <a:lvl6pPr marL="457200" fontAlgn="base">
              <a:spcBef>
                <a:spcPct val="0"/>
              </a:spcBef>
              <a:spcAft>
                <a:spcPct val="0"/>
              </a:spcAft>
              <a:defRPr sz="4400">
                <a:solidFill>
                  <a:schemeClr val="tx1"/>
                </a:solidFill>
                <a:latin typeface="Arial" charset="0"/>
              </a:defRPr>
            </a:lvl6pPr>
            <a:lvl7pPr marL="914400" fontAlgn="base">
              <a:spcBef>
                <a:spcPct val="0"/>
              </a:spcBef>
              <a:spcAft>
                <a:spcPct val="0"/>
              </a:spcAft>
              <a:defRPr sz="4400">
                <a:solidFill>
                  <a:schemeClr val="tx1"/>
                </a:solidFill>
                <a:latin typeface="Arial" charset="0"/>
              </a:defRPr>
            </a:lvl7pPr>
            <a:lvl8pPr marL="1371600" fontAlgn="base">
              <a:spcBef>
                <a:spcPct val="0"/>
              </a:spcBef>
              <a:spcAft>
                <a:spcPct val="0"/>
              </a:spcAft>
              <a:defRPr sz="4400">
                <a:solidFill>
                  <a:schemeClr val="tx1"/>
                </a:solidFill>
                <a:latin typeface="Arial" charset="0"/>
              </a:defRPr>
            </a:lvl8pPr>
            <a:lvl9pPr marL="1828800" fontAlgn="base">
              <a:spcBef>
                <a:spcPct val="0"/>
              </a:spcBef>
              <a:spcAft>
                <a:spcPct val="0"/>
              </a:spcAft>
              <a:defRPr sz="4400">
                <a:solidFill>
                  <a:schemeClr val="tx1"/>
                </a:solidFill>
                <a:latin typeface="Arial" charset="0"/>
              </a:defRPr>
            </a:lvl9pPr>
          </a:lstStyle>
          <a:p>
            <a:pPr>
              <a:defRPr/>
            </a:pPr>
            <a:r>
              <a:rPr lang="en-US" altLang="en-US" b="1" dirty="0" smtClean="0">
                <a:solidFill>
                  <a:srgbClr val="000000"/>
                </a:solidFill>
                <a:effectLst>
                  <a:outerShdw blurRad="38100" dist="38100" dir="2700000" algn="tl">
                    <a:srgbClr val="C0C0C0"/>
                  </a:outerShdw>
                </a:effectLst>
              </a:rPr>
              <a:t>Aquatic Life Uses</a:t>
            </a:r>
          </a:p>
        </p:txBody>
      </p:sp>
      <p:sp>
        <p:nvSpPr>
          <p:cNvPr id="274435" name="Rectangle 3"/>
          <p:cNvSpPr>
            <a:spLocks noChangeArrowheads="1"/>
          </p:cNvSpPr>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a:spcBef>
                <a:spcPct val="20000"/>
              </a:spcBef>
              <a:buClr>
                <a:schemeClr val="bg2"/>
              </a:buClr>
              <a:buFont typeface="Wingdings" pitchFamily="2" charset="2"/>
              <a:buChar char="§"/>
              <a:defRPr sz="2000">
                <a:solidFill>
                  <a:schemeClr val="tx1"/>
                </a:solidFill>
                <a:latin typeface="Arial" charset="0"/>
              </a:defRPr>
            </a:lvl5pPr>
            <a:lvl6pPr marL="2514600" indent="-228600" fontAlgn="base">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fontAlgn="base">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fontAlgn="base">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fontAlgn="base">
              <a:spcBef>
                <a:spcPct val="20000"/>
              </a:spcBef>
              <a:spcAft>
                <a:spcPct val="0"/>
              </a:spcAft>
              <a:buClr>
                <a:schemeClr val="bg2"/>
              </a:buClr>
              <a:buFont typeface="Wingdings" pitchFamily="2" charset="2"/>
              <a:buChar char="§"/>
              <a:defRPr sz="2000">
                <a:solidFill>
                  <a:schemeClr val="tx1"/>
                </a:solidFill>
                <a:latin typeface="Arial" charset="0"/>
              </a:defRPr>
            </a:lvl9pPr>
          </a:lstStyle>
          <a:p>
            <a:pPr>
              <a:buClr>
                <a:srgbClr val="00007D"/>
              </a:buClr>
              <a:buFont typeface="Wingdings" pitchFamily="2" charset="2"/>
              <a:buNone/>
              <a:defRPr/>
            </a:pPr>
            <a:r>
              <a:rPr lang="en-US" altLang="en-US" b="1" i="1" dirty="0" smtClean="0">
                <a:solidFill>
                  <a:srgbClr val="000000"/>
                </a:solidFill>
                <a:effectLst>
                  <a:outerShdw blurRad="38100" dist="38100" dir="2700000" algn="tl">
                    <a:srgbClr val="C0C0C0"/>
                  </a:outerShdw>
                </a:effectLst>
              </a:rPr>
              <a:t>Definition</a:t>
            </a:r>
            <a:r>
              <a:rPr lang="en-US" altLang="en-US" b="1" i="1" dirty="0" smtClean="0">
                <a:solidFill>
                  <a:srgbClr val="000000"/>
                </a:solidFill>
              </a:rPr>
              <a:t>:</a:t>
            </a:r>
          </a:p>
          <a:p>
            <a:pPr>
              <a:buClr>
                <a:srgbClr val="00007D"/>
              </a:buClr>
              <a:buFont typeface="Wingdings" pitchFamily="2" charset="2"/>
              <a:buNone/>
              <a:defRPr/>
            </a:pPr>
            <a:r>
              <a:rPr lang="en-US" altLang="en-US" dirty="0" smtClean="0">
                <a:solidFill>
                  <a:srgbClr val="000000"/>
                </a:solidFill>
              </a:rPr>
              <a:t>A designation (classification) assigned to a waterbody based on the                 aquatic assemblage that can realistically be sustained given the regional reference condition and the level of protection afforded by the applicable criteria.</a:t>
            </a:r>
          </a:p>
        </p:txBody>
      </p:sp>
      <p:sp>
        <p:nvSpPr>
          <p:cNvPr id="274436" name="Text Box 4"/>
          <p:cNvSpPr txBox="1">
            <a:spLocks noChangeArrowheads="1"/>
          </p:cNvSpPr>
          <p:nvPr/>
        </p:nvSpPr>
        <p:spPr bwMode="auto">
          <a:xfrm>
            <a:off x="4870450" y="3052763"/>
            <a:ext cx="18732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en-US" altLang="en-US" sz="3200" b="1" i="1" dirty="0">
                <a:solidFill>
                  <a:srgbClr val="000000"/>
                </a:solidFill>
                <a:effectLst>
                  <a:outerShdw blurRad="38100" dist="38100" dir="2700000" algn="tl">
                    <a:srgbClr val="C0C0C0"/>
                  </a:outerShdw>
                </a:effectLst>
              </a:rPr>
              <a:t>potential</a:t>
            </a:r>
          </a:p>
        </p:txBody>
      </p:sp>
      <p:sp>
        <p:nvSpPr>
          <p:cNvPr id="13317" name="Line 5"/>
          <p:cNvSpPr>
            <a:spLocks noChangeShapeType="1"/>
          </p:cNvSpPr>
          <p:nvPr/>
        </p:nvSpPr>
        <p:spPr bwMode="auto">
          <a:xfrm>
            <a:off x="457200" y="1676400"/>
            <a:ext cx="8001000" cy="0"/>
          </a:xfrm>
          <a:prstGeom prst="line">
            <a:avLst/>
          </a:prstGeom>
          <a:noFill/>
          <a:ln w="762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2400" dirty="0">
              <a:solidFill>
                <a:srgbClr val="000000"/>
              </a:solidFill>
              <a:latin typeface="Times New Roman" pitchFamily="18" charset="0"/>
            </a:endParaRPr>
          </a:p>
        </p:txBody>
      </p:sp>
      <p:sp>
        <p:nvSpPr>
          <p:cNvPr id="274438" name="Text Box 6"/>
          <p:cNvSpPr txBox="1">
            <a:spLocks noChangeArrowheads="1"/>
          </p:cNvSpPr>
          <p:nvPr/>
        </p:nvSpPr>
        <p:spPr bwMode="auto">
          <a:xfrm>
            <a:off x="228600" y="1828800"/>
            <a:ext cx="8610600" cy="2308324"/>
          </a:xfrm>
          <a:prstGeom prst="rect">
            <a:avLst/>
          </a:prstGeom>
          <a:solidFill>
            <a:schemeClr val="bg1">
              <a:lumMod val="65000"/>
              <a:alpha val="97000"/>
            </a:schemeClr>
          </a:solidFill>
          <a:ln>
            <a:noFill/>
          </a:ln>
          <a:effectLst/>
          <a:extLst/>
        </p:spPr>
        <p:txBody>
          <a:bodyPr>
            <a:spAutoFit/>
          </a:bodyPr>
          <a:lstStyle/>
          <a:p>
            <a:pPr>
              <a:defRPr/>
            </a:pPr>
            <a:r>
              <a:rPr lang="en-US" altLang="en-US" sz="3600" b="1" i="1" dirty="0">
                <a:solidFill>
                  <a:srgbClr val="FFFF00"/>
                </a:solidFill>
                <a:effectLst>
                  <a:outerShdw blurRad="38100" dist="38100" dir="2700000" algn="tl">
                    <a:srgbClr val="000000"/>
                  </a:outerShdw>
                </a:effectLst>
                <a:latin typeface="Calibri" panose="020F0502020204030204" pitchFamily="34" charset="0"/>
              </a:rPr>
              <a:t>ALUs inherently “drive” the determination of status &amp; management responses, thus they are a critical determinant of overall program effectiveness.</a:t>
            </a:r>
          </a:p>
        </p:txBody>
      </p:sp>
      <p:sp>
        <p:nvSpPr>
          <p:cNvPr id="274439" name="Text Box 7"/>
          <p:cNvSpPr txBox="1">
            <a:spLocks noChangeArrowheads="1"/>
          </p:cNvSpPr>
          <p:nvPr/>
        </p:nvSpPr>
        <p:spPr bwMode="auto">
          <a:xfrm>
            <a:off x="228600" y="4140925"/>
            <a:ext cx="8610600" cy="1754326"/>
          </a:xfrm>
          <a:prstGeom prst="rect">
            <a:avLst/>
          </a:prstGeom>
          <a:solidFill>
            <a:schemeClr val="bg1">
              <a:lumMod val="65000"/>
              <a:alpha val="97000"/>
            </a:schemeClr>
          </a:solidFill>
          <a:ln>
            <a:noFill/>
          </a:ln>
          <a:effectLst/>
          <a:extLst/>
        </p:spPr>
        <p:txBody>
          <a:bodyPr>
            <a:spAutoFit/>
          </a:bodyPr>
          <a:lstStyle/>
          <a:p>
            <a:pPr>
              <a:defRPr/>
            </a:pPr>
            <a:r>
              <a:rPr lang="en-US" altLang="en-US" sz="3600" b="1" i="1" dirty="0" smtClean="0">
                <a:solidFill>
                  <a:srgbClr val="FFFF00"/>
                </a:solidFill>
                <a:effectLst>
                  <a:outerShdw blurRad="38100" dist="38100" dir="2700000" algn="tl">
                    <a:srgbClr val="000000"/>
                  </a:outerShdw>
                </a:effectLst>
                <a:latin typeface="Calibri" panose="020F0502020204030204" pitchFamily="34" charset="0"/>
              </a:rPr>
              <a:t>This underscores the critical importance and “reach” of aquatic life uses – they influence every aspect of water quality management.</a:t>
            </a:r>
            <a:endParaRPr lang="en-US" altLang="en-US" sz="3600" b="1" i="1" dirty="0">
              <a:solidFill>
                <a:srgbClr val="FFFF00"/>
              </a:solidFill>
              <a:effectLst>
                <a:outerShdw blurRad="38100" dist="38100" dir="2700000" algn="tl">
                  <a:srgbClr val="000000"/>
                </a:outerShdw>
              </a:effectLst>
              <a:latin typeface="Calibri" panose="020F0502020204030204" pitchFamily="34" charset="0"/>
            </a:endParaRPr>
          </a:p>
        </p:txBody>
      </p:sp>
    </p:spTree>
    <p:extLst>
      <p:ext uri="{BB962C8B-B14F-4D97-AF65-F5344CB8AC3E}">
        <p14:creationId xmlns:p14="http://schemas.microsoft.com/office/powerpoint/2010/main" val="370497509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4436"/>
                                        </p:tgtEl>
                                        <p:attrNameLst>
                                          <p:attrName>style.visibility</p:attrName>
                                        </p:attrNameLst>
                                      </p:cBhvr>
                                      <p:to>
                                        <p:strVal val="visible"/>
                                      </p:to>
                                    </p:set>
                                    <p:animEffect transition="in" filter="checkerboard(across)">
                                      <p:cBhvr>
                                        <p:cTn id="7" dur="500"/>
                                        <p:tgtEl>
                                          <p:spTgt spid="2744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4438"/>
                                        </p:tgtEl>
                                        <p:attrNameLst>
                                          <p:attrName>style.visibility</p:attrName>
                                        </p:attrNameLst>
                                      </p:cBhvr>
                                      <p:to>
                                        <p:strVal val="visible"/>
                                      </p:to>
                                    </p:set>
                                    <p:anim calcmode="lin" valueType="num">
                                      <p:cBhvr additive="base">
                                        <p:cTn id="12" dur="500" fill="hold"/>
                                        <p:tgtEl>
                                          <p:spTgt spid="274438"/>
                                        </p:tgtEl>
                                        <p:attrNameLst>
                                          <p:attrName>ppt_x</p:attrName>
                                        </p:attrNameLst>
                                      </p:cBhvr>
                                      <p:tavLst>
                                        <p:tav tm="0">
                                          <p:val>
                                            <p:strVal val="#ppt_x"/>
                                          </p:val>
                                        </p:tav>
                                        <p:tav tm="100000">
                                          <p:val>
                                            <p:strVal val="#ppt_x"/>
                                          </p:val>
                                        </p:tav>
                                      </p:tavLst>
                                    </p:anim>
                                    <p:anim calcmode="lin" valueType="num">
                                      <p:cBhvr additive="base">
                                        <p:cTn id="13" dur="500" fill="hold"/>
                                        <p:tgtEl>
                                          <p:spTgt spid="27443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74439"/>
                                        </p:tgtEl>
                                        <p:attrNameLst>
                                          <p:attrName>style.visibility</p:attrName>
                                        </p:attrNameLst>
                                      </p:cBhvr>
                                      <p:to>
                                        <p:strVal val="visible"/>
                                      </p:to>
                                    </p:set>
                                    <p:anim calcmode="lin" valueType="num">
                                      <p:cBhvr additive="base">
                                        <p:cTn id="18" dur="500" fill="hold"/>
                                        <p:tgtEl>
                                          <p:spTgt spid="274439"/>
                                        </p:tgtEl>
                                        <p:attrNameLst>
                                          <p:attrName>ppt_x</p:attrName>
                                        </p:attrNameLst>
                                      </p:cBhvr>
                                      <p:tavLst>
                                        <p:tav tm="0">
                                          <p:val>
                                            <p:strVal val="#ppt_x"/>
                                          </p:val>
                                        </p:tav>
                                        <p:tav tm="100000">
                                          <p:val>
                                            <p:strVal val="#ppt_x"/>
                                          </p:val>
                                        </p:tav>
                                      </p:tavLst>
                                    </p:anim>
                                    <p:anim calcmode="lin" valueType="num">
                                      <p:cBhvr additive="base">
                                        <p:cTn id="19" dur="500" fill="hold"/>
                                        <p:tgtEl>
                                          <p:spTgt spid="2744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6" grpId="0"/>
      <p:bldP spid="274438" grpId="0" animBg="1"/>
      <p:bldP spid="2744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 Box 49"/>
          <p:cNvSpPr txBox="1">
            <a:spLocks noChangeArrowheads="1"/>
          </p:cNvSpPr>
          <p:nvPr/>
        </p:nvSpPr>
        <p:spPr bwMode="auto">
          <a:xfrm>
            <a:off x="1524000" y="228600"/>
            <a:ext cx="5791200" cy="1077218"/>
          </a:xfrm>
          <a:prstGeom prst="rect">
            <a:avLst/>
          </a:prstGeom>
          <a:solidFill>
            <a:srgbClr val="3399FF"/>
          </a:solidFill>
          <a:ln w="9525">
            <a:noFill/>
            <a:miter lim="800000"/>
            <a:headEnd/>
            <a:tailEnd/>
          </a:ln>
          <a:effectLst/>
        </p:spPr>
        <p:txBody>
          <a:bodyPr>
            <a:spAutoFit/>
          </a:bodyPr>
          <a:lstStyle/>
          <a:p>
            <a:pPr algn="ctr" fontAlgn="auto">
              <a:spcBef>
                <a:spcPts val="0"/>
              </a:spcBef>
              <a:spcAft>
                <a:spcPts val="0"/>
              </a:spcAft>
              <a:defRPr/>
            </a:pPr>
            <a:r>
              <a:rPr lang="en-US" sz="3200" b="1" dirty="0" smtClean="0">
                <a:solidFill>
                  <a:prstClr val="white"/>
                </a:solidFill>
                <a:effectLst>
                  <a:outerShdw blurRad="38100" dist="38100" dir="2700000" algn="tl">
                    <a:srgbClr val="000000"/>
                  </a:outerShdw>
                </a:effectLst>
                <a:latin typeface="Calibri"/>
              </a:rPr>
              <a:t>Chemical – excess nutrients from urban runoff and CSOs</a:t>
            </a:r>
            <a:endParaRPr lang="en-US" sz="3200" b="1" dirty="0">
              <a:solidFill>
                <a:prstClr val="white"/>
              </a:solidFill>
              <a:effectLst>
                <a:outerShdw blurRad="38100" dist="38100" dir="2700000" algn="tl">
                  <a:srgbClr val="000000"/>
                </a:outerShdw>
              </a:effectLst>
              <a:latin typeface="Calibri"/>
            </a:endParaRPr>
          </a:p>
        </p:txBody>
      </p:sp>
      <p:sp>
        <p:nvSpPr>
          <p:cNvPr id="4" name="Text Box 49"/>
          <p:cNvSpPr txBox="1">
            <a:spLocks noChangeArrowheads="1"/>
          </p:cNvSpPr>
          <p:nvPr/>
        </p:nvSpPr>
        <p:spPr bwMode="auto">
          <a:xfrm>
            <a:off x="1524000" y="1437382"/>
            <a:ext cx="5791200" cy="1077218"/>
          </a:xfrm>
          <a:prstGeom prst="rect">
            <a:avLst/>
          </a:prstGeom>
          <a:solidFill>
            <a:srgbClr val="3399FF"/>
          </a:solidFill>
          <a:ln w="9525">
            <a:noFill/>
            <a:miter lim="800000"/>
            <a:headEnd/>
            <a:tailEnd/>
          </a:ln>
          <a:effectLst/>
        </p:spPr>
        <p:txBody>
          <a:bodyPr>
            <a:spAutoFit/>
          </a:bodyPr>
          <a:lstStyle/>
          <a:p>
            <a:pPr algn="ctr" fontAlgn="auto">
              <a:spcBef>
                <a:spcPts val="0"/>
              </a:spcBef>
              <a:spcAft>
                <a:spcPts val="0"/>
              </a:spcAft>
              <a:defRPr/>
            </a:pPr>
            <a:r>
              <a:rPr lang="en-US" sz="3200" b="1" dirty="0" smtClean="0">
                <a:solidFill>
                  <a:prstClr val="white"/>
                </a:solidFill>
                <a:effectLst>
                  <a:outerShdw blurRad="38100" dist="38100" dir="2700000" algn="tl">
                    <a:srgbClr val="000000"/>
                  </a:outerShdw>
                </a:effectLst>
                <a:latin typeface="Calibri"/>
              </a:rPr>
              <a:t>Physical – extensively modified stream habitat</a:t>
            </a:r>
            <a:endParaRPr lang="en-US" sz="3200" b="1" dirty="0">
              <a:solidFill>
                <a:prstClr val="white"/>
              </a:solidFill>
              <a:effectLst>
                <a:outerShdw blurRad="38100" dist="38100" dir="2700000" algn="tl">
                  <a:srgbClr val="000000"/>
                </a:outerShdw>
              </a:effectLst>
              <a:latin typeface="Calibri"/>
            </a:endParaRPr>
          </a:p>
        </p:txBody>
      </p:sp>
      <p:sp>
        <p:nvSpPr>
          <p:cNvPr id="5" name="Text Box 49"/>
          <p:cNvSpPr txBox="1">
            <a:spLocks noChangeArrowheads="1"/>
          </p:cNvSpPr>
          <p:nvPr/>
        </p:nvSpPr>
        <p:spPr bwMode="auto">
          <a:xfrm>
            <a:off x="1524000" y="2654958"/>
            <a:ext cx="5791200" cy="1077218"/>
          </a:xfrm>
          <a:prstGeom prst="rect">
            <a:avLst/>
          </a:prstGeom>
          <a:solidFill>
            <a:srgbClr val="3399FF"/>
          </a:solidFill>
          <a:ln w="9525">
            <a:noFill/>
            <a:miter lim="800000"/>
            <a:headEnd/>
            <a:tailEnd/>
          </a:ln>
          <a:effectLst/>
        </p:spPr>
        <p:txBody>
          <a:bodyPr>
            <a:spAutoFit/>
          </a:bodyPr>
          <a:lstStyle/>
          <a:p>
            <a:pPr algn="ctr" fontAlgn="auto">
              <a:spcBef>
                <a:spcPts val="0"/>
              </a:spcBef>
              <a:spcAft>
                <a:spcPts val="0"/>
              </a:spcAft>
              <a:defRPr/>
            </a:pPr>
            <a:r>
              <a:rPr lang="en-US" sz="3200" b="1" dirty="0" smtClean="0">
                <a:solidFill>
                  <a:prstClr val="white"/>
                </a:solidFill>
                <a:effectLst>
                  <a:outerShdw blurRad="38100" dist="38100" dir="2700000" algn="tl">
                    <a:srgbClr val="000000"/>
                  </a:outerShdw>
                </a:effectLst>
                <a:latin typeface="Calibri"/>
              </a:rPr>
              <a:t>Biological – nuisance algal growth</a:t>
            </a:r>
            <a:endParaRPr lang="en-US" sz="3200" b="1" dirty="0">
              <a:solidFill>
                <a:prstClr val="white"/>
              </a:solidFill>
              <a:effectLst>
                <a:outerShdw blurRad="38100" dist="38100" dir="2700000" algn="tl">
                  <a:srgbClr val="000000"/>
                </a:outerShdw>
              </a:effectLst>
              <a:latin typeface="Calibri"/>
            </a:endParaRPr>
          </a:p>
        </p:txBody>
      </p:sp>
      <p:sp>
        <p:nvSpPr>
          <p:cNvPr id="6" name="Text Box 49"/>
          <p:cNvSpPr txBox="1">
            <a:spLocks noChangeArrowheads="1"/>
          </p:cNvSpPr>
          <p:nvPr/>
        </p:nvSpPr>
        <p:spPr bwMode="auto">
          <a:xfrm>
            <a:off x="1524000" y="3874158"/>
            <a:ext cx="5791200" cy="1077218"/>
          </a:xfrm>
          <a:prstGeom prst="rect">
            <a:avLst/>
          </a:prstGeom>
          <a:solidFill>
            <a:srgbClr val="3399FF"/>
          </a:solidFill>
          <a:ln w="9525">
            <a:noFill/>
            <a:miter lim="800000"/>
            <a:headEnd/>
            <a:tailEnd/>
          </a:ln>
          <a:effectLst/>
        </p:spPr>
        <p:txBody>
          <a:bodyPr>
            <a:spAutoFit/>
          </a:bodyPr>
          <a:lstStyle/>
          <a:p>
            <a:pPr algn="ctr" fontAlgn="auto">
              <a:spcBef>
                <a:spcPts val="0"/>
              </a:spcBef>
              <a:spcAft>
                <a:spcPts val="0"/>
              </a:spcAft>
              <a:defRPr/>
            </a:pPr>
            <a:r>
              <a:rPr lang="en-US" sz="3200" b="1" dirty="0" smtClean="0">
                <a:solidFill>
                  <a:prstClr val="white"/>
                </a:solidFill>
                <a:effectLst>
                  <a:outerShdw blurRad="38100" dist="38100" dir="2700000" algn="tl">
                    <a:srgbClr val="000000"/>
                  </a:outerShdw>
                </a:effectLst>
                <a:latin typeface="Calibri"/>
              </a:rPr>
              <a:t>Energy cycling – short nutrient spirals</a:t>
            </a:r>
            <a:endParaRPr lang="en-US" sz="3200" b="1" dirty="0">
              <a:solidFill>
                <a:prstClr val="white"/>
              </a:solidFill>
              <a:effectLst>
                <a:outerShdw blurRad="38100" dist="38100" dir="2700000" algn="tl">
                  <a:srgbClr val="000000"/>
                </a:outerShdw>
              </a:effectLst>
              <a:latin typeface="Calibri"/>
            </a:endParaRPr>
          </a:p>
        </p:txBody>
      </p:sp>
      <p:sp>
        <p:nvSpPr>
          <p:cNvPr id="7" name="Text Box 49"/>
          <p:cNvSpPr txBox="1">
            <a:spLocks noChangeArrowheads="1"/>
          </p:cNvSpPr>
          <p:nvPr/>
        </p:nvSpPr>
        <p:spPr bwMode="auto">
          <a:xfrm>
            <a:off x="1524000" y="5101462"/>
            <a:ext cx="5791200" cy="1077218"/>
          </a:xfrm>
          <a:prstGeom prst="rect">
            <a:avLst/>
          </a:prstGeom>
          <a:solidFill>
            <a:srgbClr val="3399FF"/>
          </a:solidFill>
          <a:ln w="9525">
            <a:noFill/>
            <a:miter lim="800000"/>
            <a:headEnd/>
            <a:tailEnd/>
          </a:ln>
          <a:effectLst/>
        </p:spPr>
        <p:txBody>
          <a:bodyPr>
            <a:spAutoFit/>
          </a:bodyPr>
          <a:lstStyle/>
          <a:p>
            <a:pPr algn="ctr" fontAlgn="auto">
              <a:spcBef>
                <a:spcPts val="0"/>
              </a:spcBef>
              <a:spcAft>
                <a:spcPts val="0"/>
              </a:spcAft>
              <a:defRPr/>
            </a:pPr>
            <a:r>
              <a:rPr lang="en-US" sz="3200" b="1" dirty="0" smtClean="0">
                <a:solidFill>
                  <a:prstClr val="white"/>
                </a:solidFill>
                <a:effectLst>
                  <a:outerShdw blurRad="38100" dist="38100" dir="2700000" algn="tl">
                    <a:srgbClr val="000000"/>
                  </a:outerShdw>
                </a:effectLst>
                <a:latin typeface="Calibri"/>
              </a:rPr>
              <a:t>Treating these independently will not solve the problem.</a:t>
            </a:r>
            <a:endParaRPr lang="en-US" sz="3200" b="1" dirty="0">
              <a:solidFill>
                <a:prstClr val="white"/>
              </a:solidFill>
              <a:effectLst>
                <a:outerShdw blurRad="38100" dist="38100" dir="2700000" algn="tl">
                  <a:srgbClr val="000000"/>
                </a:outerShdw>
              </a:effectLst>
              <a:latin typeface="Calibri"/>
            </a:endParaRPr>
          </a:p>
        </p:txBody>
      </p:sp>
      <p:sp>
        <p:nvSpPr>
          <p:cNvPr id="8" name="Text Box 2"/>
          <p:cNvSpPr txBox="1">
            <a:spLocks noChangeArrowheads="1"/>
          </p:cNvSpPr>
          <p:nvPr/>
        </p:nvSpPr>
        <p:spPr bwMode="auto">
          <a:xfrm>
            <a:off x="4953000" y="6328766"/>
            <a:ext cx="6629400" cy="424732"/>
          </a:xfrm>
          <a:prstGeom prst="rect">
            <a:avLst/>
          </a:prstGeom>
          <a:noFill/>
          <a:ln w="9525">
            <a:noFill/>
            <a:miter lim="800000"/>
            <a:headEnd/>
            <a:tailEnd/>
          </a:ln>
          <a:effectLst/>
        </p:spPr>
        <p:txBody>
          <a:bodyPr>
            <a:spAutoFit/>
          </a:bodyPr>
          <a:lstStyle/>
          <a:p>
            <a:pPr>
              <a:lnSpc>
                <a:spcPct val="90000"/>
              </a:lnSpc>
            </a:pPr>
            <a:r>
              <a:rPr lang="en-US" sz="2400" b="1" i="1" dirty="0" smtClean="0">
                <a:solidFill>
                  <a:srgbClr val="FFFF00"/>
                </a:solidFill>
                <a:effectLst>
                  <a:outerShdw blurRad="38100" dist="38100" dir="2700000" algn="tl">
                    <a:srgbClr val="000000">
                      <a:alpha val="43137"/>
                    </a:srgbClr>
                  </a:outerShdw>
                </a:effectLst>
                <a:latin typeface="Calibri" panose="020F0502020204030204" pitchFamily="34" charset="0"/>
              </a:rPr>
              <a:t>Mill Creek – Cincinnati, OH</a:t>
            </a:r>
            <a:endParaRPr lang="en-US" sz="2400" b="1" i="1" dirty="0">
              <a:solidFill>
                <a:srgbClr val="FFFF00"/>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60766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0402" name="Group 2"/>
          <p:cNvGrpSpPr>
            <a:grpSpLocks/>
          </p:cNvGrpSpPr>
          <p:nvPr/>
        </p:nvGrpSpPr>
        <p:grpSpPr bwMode="auto">
          <a:xfrm>
            <a:off x="966788" y="642938"/>
            <a:ext cx="7280275" cy="719137"/>
            <a:chOff x="609" y="405"/>
            <a:chExt cx="4586" cy="453"/>
          </a:xfrm>
        </p:grpSpPr>
        <p:sp>
          <p:nvSpPr>
            <p:cNvPr id="230403" name="Rectangle 3"/>
            <p:cNvSpPr>
              <a:spLocks noChangeArrowheads="1"/>
            </p:cNvSpPr>
            <p:nvPr/>
          </p:nvSpPr>
          <p:spPr bwMode="auto">
            <a:xfrm>
              <a:off x="609" y="405"/>
              <a:ext cx="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3000" b="1" dirty="0">
                  <a:solidFill>
                    <a:srgbClr val="000924"/>
                  </a:solidFill>
                </a:rPr>
                <a:t>•</a:t>
              </a:r>
              <a:endParaRPr lang="en-US" altLang="en-US" sz="2400" dirty="0">
                <a:latin typeface="Times New Roman" pitchFamily="18" charset="0"/>
              </a:endParaRPr>
            </a:p>
          </p:txBody>
        </p:sp>
        <p:sp>
          <p:nvSpPr>
            <p:cNvPr id="230404" name="Rectangle 4"/>
            <p:cNvSpPr>
              <a:spLocks noChangeArrowheads="1"/>
            </p:cNvSpPr>
            <p:nvPr/>
          </p:nvSpPr>
          <p:spPr bwMode="auto">
            <a:xfrm>
              <a:off x="693" y="465"/>
              <a:ext cx="1597"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200" b="1" dirty="0">
                  <a:solidFill>
                    <a:srgbClr val="000924"/>
                  </a:solidFill>
                </a:rPr>
                <a:t> Fish Assemblage  </a:t>
              </a:r>
              <a:endParaRPr lang="en-US" altLang="en-US" sz="2400" dirty="0">
                <a:latin typeface="Times New Roman" pitchFamily="18" charset="0"/>
              </a:endParaRPr>
            </a:p>
          </p:txBody>
        </p:sp>
        <p:sp>
          <p:nvSpPr>
            <p:cNvPr id="230405" name="Rectangle 5"/>
            <p:cNvSpPr>
              <a:spLocks noChangeArrowheads="1"/>
            </p:cNvSpPr>
            <p:nvPr/>
          </p:nvSpPr>
          <p:spPr bwMode="auto">
            <a:xfrm>
              <a:off x="2288" y="405"/>
              <a:ext cx="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3000" b="1" dirty="0">
                  <a:solidFill>
                    <a:srgbClr val="000924"/>
                  </a:solidFill>
                </a:rPr>
                <a:t>•</a:t>
              </a:r>
              <a:endParaRPr lang="en-US" altLang="en-US" sz="2400" dirty="0">
                <a:latin typeface="Times New Roman" pitchFamily="18" charset="0"/>
              </a:endParaRPr>
            </a:p>
          </p:txBody>
        </p:sp>
        <p:sp>
          <p:nvSpPr>
            <p:cNvPr id="230406" name="Rectangle 6"/>
            <p:cNvSpPr>
              <a:spLocks noChangeArrowheads="1"/>
            </p:cNvSpPr>
            <p:nvPr/>
          </p:nvSpPr>
          <p:spPr bwMode="auto">
            <a:xfrm>
              <a:off x="2372" y="465"/>
              <a:ext cx="1773"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200" b="1" dirty="0">
                  <a:solidFill>
                    <a:srgbClr val="000924"/>
                  </a:solidFill>
                </a:rPr>
                <a:t> Macroinvertebrates  </a:t>
              </a:r>
              <a:endParaRPr lang="en-US" altLang="en-US" sz="2400" dirty="0">
                <a:latin typeface="Times New Roman" pitchFamily="18" charset="0"/>
              </a:endParaRPr>
            </a:p>
          </p:txBody>
        </p:sp>
        <p:sp>
          <p:nvSpPr>
            <p:cNvPr id="230407" name="Rectangle 7"/>
            <p:cNvSpPr>
              <a:spLocks noChangeArrowheads="1"/>
            </p:cNvSpPr>
            <p:nvPr/>
          </p:nvSpPr>
          <p:spPr bwMode="auto">
            <a:xfrm>
              <a:off x="4141" y="405"/>
              <a:ext cx="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3000" b="1" dirty="0">
                  <a:solidFill>
                    <a:srgbClr val="000924"/>
                  </a:solidFill>
                </a:rPr>
                <a:t>•</a:t>
              </a:r>
              <a:endParaRPr lang="en-US" altLang="en-US" sz="2400" dirty="0">
                <a:latin typeface="Times New Roman" pitchFamily="18" charset="0"/>
              </a:endParaRPr>
            </a:p>
          </p:txBody>
        </p:sp>
        <p:sp>
          <p:nvSpPr>
            <p:cNvPr id="230408" name="Rectangle 8"/>
            <p:cNvSpPr>
              <a:spLocks noChangeArrowheads="1"/>
            </p:cNvSpPr>
            <p:nvPr/>
          </p:nvSpPr>
          <p:spPr bwMode="auto">
            <a:xfrm>
              <a:off x="4225" y="465"/>
              <a:ext cx="970"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200" b="1" dirty="0">
                  <a:solidFill>
                    <a:srgbClr val="000924"/>
                  </a:solidFill>
                </a:rPr>
                <a:t> Periphyton</a:t>
              </a:r>
              <a:endParaRPr lang="en-US" altLang="en-US" sz="2400" dirty="0">
                <a:latin typeface="Times New Roman" pitchFamily="18" charset="0"/>
              </a:endParaRPr>
            </a:p>
          </p:txBody>
        </p:sp>
        <p:sp>
          <p:nvSpPr>
            <p:cNvPr id="230409" name="Rectangle 9"/>
            <p:cNvSpPr>
              <a:spLocks noChangeArrowheads="1"/>
            </p:cNvSpPr>
            <p:nvPr/>
          </p:nvSpPr>
          <p:spPr bwMode="auto">
            <a:xfrm>
              <a:off x="1074" y="666"/>
              <a:ext cx="365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000" b="1" i="1" dirty="0">
                  <a:solidFill>
                    <a:srgbClr val="000924"/>
                  </a:solidFill>
                </a:rPr>
                <a:t>(Use Community Level Data From At Least Two)</a:t>
              </a:r>
              <a:endParaRPr lang="en-US" altLang="en-US" sz="2400" dirty="0">
                <a:latin typeface="Times New Roman" pitchFamily="18" charset="0"/>
              </a:endParaRPr>
            </a:p>
          </p:txBody>
        </p:sp>
      </p:grpSp>
      <p:sp>
        <p:nvSpPr>
          <p:cNvPr id="230410" name="Rectangle 10"/>
          <p:cNvSpPr>
            <a:spLocks noChangeArrowheads="1"/>
          </p:cNvSpPr>
          <p:nvPr/>
        </p:nvSpPr>
        <p:spPr bwMode="auto">
          <a:xfrm>
            <a:off x="1009650" y="1825625"/>
            <a:ext cx="77788"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200" dirty="0">
                <a:solidFill>
                  <a:srgbClr val="000924"/>
                </a:solidFill>
              </a:rPr>
              <a:t> </a:t>
            </a:r>
            <a:endParaRPr lang="en-US" altLang="en-US" sz="2400" dirty="0">
              <a:latin typeface="Times New Roman" pitchFamily="18" charset="0"/>
            </a:endParaRPr>
          </a:p>
        </p:txBody>
      </p:sp>
      <p:grpSp>
        <p:nvGrpSpPr>
          <p:cNvPr id="230411" name="Group 11"/>
          <p:cNvGrpSpPr>
            <a:grpSpLocks/>
          </p:cNvGrpSpPr>
          <p:nvPr/>
        </p:nvGrpSpPr>
        <p:grpSpPr bwMode="auto">
          <a:xfrm>
            <a:off x="876300" y="1530350"/>
            <a:ext cx="3578225" cy="965200"/>
            <a:chOff x="552" y="964"/>
            <a:chExt cx="2254" cy="608"/>
          </a:xfrm>
        </p:grpSpPr>
        <p:sp>
          <p:nvSpPr>
            <p:cNvPr id="230412" name="Rectangle 12"/>
            <p:cNvSpPr>
              <a:spLocks noChangeArrowheads="1"/>
            </p:cNvSpPr>
            <p:nvPr/>
          </p:nvSpPr>
          <p:spPr bwMode="auto">
            <a:xfrm>
              <a:off x="552" y="964"/>
              <a:ext cx="2254"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200" b="1" dirty="0">
                  <a:solidFill>
                    <a:srgbClr val="000924"/>
                  </a:solidFill>
                </a:rPr>
                <a:t>Physical Habitat Indicators</a:t>
              </a:r>
              <a:endParaRPr lang="en-US" altLang="en-US" sz="2400" dirty="0">
                <a:latin typeface="Times New Roman" pitchFamily="18" charset="0"/>
              </a:endParaRPr>
            </a:p>
          </p:txBody>
        </p:sp>
        <p:sp>
          <p:nvSpPr>
            <p:cNvPr id="230413" name="Rectangle 13"/>
            <p:cNvSpPr>
              <a:spLocks noChangeArrowheads="1"/>
            </p:cNvSpPr>
            <p:nvPr/>
          </p:nvSpPr>
          <p:spPr bwMode="auto">
            <a:xfrm>
              <a:off x="552" y="1092"/>
              <a:ext cx="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3000" dirty="0">
                  <a:solidFill>
                    <a:srgbClr val="000924"/>
                  </a:solidFill>
                </a:rPr>
                <a:t>•</a:t>
              </a:r>
              <a:endParaRPr lang="en-US" altLang="en-US" sz="2400" dirty="0">
                <a:latin typeface="Times New Roman" pitchFamily="18" charset="0"/>
              </a:endParaRPr>
            </a:p>
          </p:txBody>
        </p:sp>
        <p:sp>
          <p:nvSpPr>
            <p:cNvPr id="230414" name="Rectangle 14"/>
            <p:cNvSpPr>
              <a:spLocks noChangeArrowheads="1"/>
            </p:cNvSpPr>
            <p:nvPr/>
          </p:nvSpPr>
          <p:spPr bwMode="auto">
            <a:xfrm>
              <a:off x="685" y="1164"/>
              <a:ext cx="156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000" dirty="0">
                  <a:solidFill>
                    <a:srgbClr val="000924"/>
                  </a:solidFill>
                </a:rPr>
                <a:t>Channel morphology  </a:t>
              </a:r>
              <a:endParaRPr lang="en-US" altLang="en-US" sz="2400" dirty="0">
                <a:latin typeface="Times New Roman" pitchFamily="18" charset="0"/>
              </a:endParaRPr>
            </a:p>
          </p:txBody>
        </p:sp>
        <p:sp>
          <p:nvSpPr>
            <p:cNvPr id="230415" name="Rectangle 15"/>
            <p:cNvSpPr>
              <a:spLocks noChangeArrowheads="1"/>
            </p:cNvSpPr>
            <p:nvPr/>
          </p:nvSpPr>
          <p:spPr bwMode="auto">
            <a:xfrm>
              <a:off x="2252" y="1092"/>
              <a:ext cx="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3000" dirty="0">
                  <a:solidFill>
                    <a:srgbClr val="000924"/>
                  </a:solidFill>
                </a:rPr>
                <a:t>•</a:t>
              </a:r>
              <a:endParaRPr lang="en-US" altLang="en-US" sz="2400" dirty="0">
                <a:latin typeface="Times New Roman" pitchFamily="18" charset="0"/>
              </a:endParaRPr>
            </a:p>
          </p:txBody>
        </p:sp>
        <p:sp>
          <p:nvSpPr>
            <p:cNvPr id="230416" name="Rectangle 16"/>
            <p:cNvSpPr>
              <a:spLocks noChangeArrowheads="1"/>
            </p:cNvSpPr>
            <p:nvPr/>
          </p:nvSpPr>
          <p:spPr bwMode="auto">
            <a:xfrm>
              <a:off x="2337" y="1164"/>
              <a:ext cx="38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000" dirty="0">
                  <a:solidFill>
                    <a:srgbClr val="000924"/>
                  </a:solidFill>
                </a:rPr>
                <a:t> Flow</a:t>
              </a:r>
              <a:endParaRPr lang="en-US" altLang="en-US" sz="2400" dirty="0">
                <a:latin typeface="Times New Roman" pitchFamily="18" charset="0"/>
              </a:endParaRPr>
            </a:p>
          </p:txBody>
        </p:sp>
        <p:sp>
          <p:nvSpPr>
            <p:cNvPr id="230417" name="Rectangle 17"/>
            <p:cNvSpPr>
              <a:spLocks noChangeArrowheads="1"/>
            </p:cNvSpPr>
            <p:nvPr/>
          </p:nvSpPr>
          <p:spPr bwMode="auto">
            <a:xfrm>
              <a:off x="552" y="1284"/>
              <a:ext cx="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3000" dirty="0">
                  <a:solidFill>
                    <a:srgbClr val="000924"/>
                  </a:solidFill>
                </a:rPr>
                <a:t>•</a:t>
              </a:r>
              <a:endParaRPr lang="en-US" altLang="en-US" sz="2400" dirty="0">
                <a:latin typeface="Times New Roman" pitchFamily="18" charset="0"/>
              </a:endParaRPr>
            </a:p>
          </p:txBody>
        </p:sp>
        <p:sp>
          <p:nvSpPr>
            <p:cNvPr id="230418" name="Rectangle 18"/>
            <p:cNvSpPr>
              <a:spLocks noChangeArrowheads="1"/>
            </p:cNvSpPr>
            <p:nvPr/>
          </p:nvSpPr>
          <p:spPr bwMode="auto">
            <a:xfrm>
              <a:off x="636" y="1356"/>
              <a:ext cx="135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000" dirty="0">
                  <a:solidFill>
                    <a:srgbClr val="000924"/>
                  </a:solidFill>
                </a:rPr>
                <a:t> Substrate Quality  </a:t>
              </a:r>
              <a:endParaRPr lang="en-US" altLang="en-US" sz="2400" dirty="0">
                <a:latin typeface="Times New Roman" pitchFamily="18" charset="0"/>
              </a:endParaRPr>
            </a:p>
          </p:txBody>
        </p:sp>
        <p:sp>
          <p:nvSpPr>
            <p:cNvPr id="230419" name="Rectangle 19"/>
            <p:cNvSpPr>
              <a:spLocks noChangeArrowheads="1"/>
            </p:cNvSpPr>
            <p:nvPr/>
          </p:nvSpPr>
          <p:spPr bwMode="auto">
            <a:xfrm>
              <a:off x="1996" y="1284"/>
              <a:ext cx="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3000" dirty="0">
                  <a:solidFill>
                    <a:srgbClr val="000924"/>
                  </a:solidFill>
                </a:rPr>
                <a:t>•</a:t>
              </a:r>
              <a:endParaRPr lang="en-US" altLang="en-US" sz="2400" dirty="0">
                <a:latin typeface="Times New Roman" pitchFamily="18" charset="0"/>
              </a:endParaRPr>
            </a:p>
          </p:txBody>
        </p:sp>
        <p:sp>
          <p:nvSpPr>
            <p:cNvPr id="230420" name="Rectangle 20"/>
            <p:cNvSpPr>
              <a:spLocks noChangeArrowheads="1"/>
            </p:cNvSpPr>
            <p:nvPr/>
          </p:nvSpPr>
          <p:spPr bwMode="auto">
            <a:xfrm>
              <a:off x="2080" y="1356"/>
              <a:ext cx="64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000" dirty="0">
                  <a:solidFill>
                    <a:srgbClr val="000924"/>
                  </a:solidFill>
                </a:rPr>
                <a:t> Riparian</a:t>
              </a:r>
              <a:endParaRPr lang="en-US" altLang="en-US" sz="2400" dirty="0">
                <a:latin typeface="Times New Roman" pitchFamily="18" charset="0"/>
              </a:endParaRPr>
            </a:p>
          </p:txBody>
        </p:sp>
      </p:grpSp>
      <p:sp>
        <p:nvSpPr>
          <p:cNvPr id="230421" name="Rectangle 21"/>
          <p:cNvSpPr>
            <a:spLocks noChangeArrowheads="1"/>
          </p:cNvSpPr>
          <p:nvPr/>
        </p:nvSpPr>
        <p:spPr bwMode="auto">
          <a:xfrm>
            <a:off x="4997450" y="1825625"/>
            <a:ext cx="77788"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200" dirty="0">
                <a:solidFill>
                  <a:srgbClr val="000924"/>
                </a:solidFill>
              </a:rPr>
              <a:t> </a:t>
            </a:r>
            <a:endParaRPr lang="en-US" altLang="en-US" sz="2400" dirty="0">
              <a:latin typeface="Times New Roman" pitchFamily="18" charset="0"/>
            </a:endParaRPr>
          </a:p>
        </p:txBody>
      </p:sp>
      <p:sp>
        <p:nvSpPr>
          <p:cNvPr id="230422" name="Rectangle 22"/>
          <p:cNvSpPr>
            <a:spLocks noChangeArrowheads="1"/>
          </p:cNvSpPr>
          <p:nvPr/>
        </p:nvSpPr>
        <p:spPr bwMode="auto">
          <a:xfrm>
            <a:off x="5400675" y="1825625"/>
            <a:ext cx="1555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200" dirty="0">
                <a:solidFill>
                  <a:srgbClr val="000924"/>
                </a:solidFill>
              </a:rPr>
              <a:t>  </a:t>
            </a:r>
            <a:endParaRPr lang="en-US" altLang="en-US" sz="2400" dirty="0">
              <a:latin typeface="Times New Roman" pitchFamily="18" charset="0"/>
            </a:endParaRPr>
          </a:p>
        </p:txBody>
      </p:sp>
      <p:sp>
        <p:nvSpPr>
          <p:cNvPr id="230423" name="Rectangle 23"/>
          <p:cNvSpPr>
            <a:spLocks noChangeArrowheads="1"/>
          </p:cNvSpPr>
          <p:nvPr/>
        </p:nvSpPr>
        <p:spPr bwMode="auto">
          <a:xfrm>
            <a:off x="5689600" y="1825625"/>
            <a:ext cx="77788"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200" dirty="0">
                <a:solidFill>
                  <a:srgbClr val="000924"/>
                </a:solidFill>
              </a:rPr>
              <a:t> </a:t>
            </a:r>
            <a:endParaRPr lang="en-US" altLang="en-US" sz="2400" dirty="0">
              <a:latin typeface="Times New Roman" pitchFamily="18" charset="0"/>
            </a:endParaRPr>
          </a:p>
        </p:txBody>
      </p:sp>
      <p:sp>
        <p:nvSpPr>
          <p:cNvPr id="230424" name="Rectangle 24"/>
          <p:cNvSpPr>
            <a:spLocks noChangeArrowheads="1"/>
          </p:cNvSpPr>
          <p:nvPr/>
        </p:nvSpPr>
        <p:spPr bwMode="auto">
          <a:xfrm>
            <a:off x="4997450" y="2130425"/>
            <a:ext cx="77788"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200" dirty="0">
                <a:solidFill>
                  <a:srgbClr val="000924"/>
                </a:solidFill>
              </a:rPr>
              <a:t> </a:t>
            </a:r>
            <a:endParaRPr lang="en-US" altLang="en-US" sz="2400" dirty="0">
              <a:latin typeface="Times New Roman" pitchFamily="18" charset="0"/>
            </a:endParaRPr>
          </a:p>
        </p:txBody>
      </p:sp>
      <p:sp>
        <p:nvSpPr>
          <p:cNvPr id="230425" name="Rectangle 25"/>
          <p:cNvSpPr>
            <a:spLocks noChangeArrowheads="1"/>
          </p:cNvSpPr>
          <p:nvPr/>
        </p:nvSpPr>
        <p:spPr bwMode="auto">
          <a:xfrm>
            <a:off x="6459538" y="2130425"/>
            <a:ext cx="1555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200" dirty="0">
                <a:solidFill>
                  <a:srgbClr val="000924"/>
                </a:solidFill>
              </a:rPr>
              <a:t>  </a:t>
            </a:r>
            <a:endParaRPr lang="en-US" altLang="en-US" sz="2400" dirty="0">
              <a:latin typeface="Times New Roman" pitchFamily="18" charset="0"/>
            </a:endParaRPr>
          </a:p>
        </p:txBody>
      </p:sp>
      <p:sp>
        <p:nvSpPr>
          <p:cNvPr id="230426" name="Rectangle 26"/>
          <p:cNvSpPr>
            <a:spLocks noChangeArrowheads="1"/>
          </p:cNvSpPr>
          <p:nvPr/>
        </p:nvSpPr>
        <p:spPr bwMode="auto">
          <a:xfrm>
            <a:off x="6748463" y="2130425"/>
            <a:ext cx="77787"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200" dirty="0">
                <a:solidFill>
                  <a:srgbClr val="000924"/>
                </a:solidFill>
              </a:rPr>
              <a:t> </a:t>
            </a:r>
            <a:endParaRPr lang="en-US" altLang="en-US" sz="2400" dirty="0">
              <a:latin typeface="Times New Roman" pitchFamily="18" charset="0"/>
            </a:endParaRPr>
          </a:p>
        </p:txBody>
      </p:sp>
      <p:grpSp>
        <p:nvGrpSpPr>
          <p:cNvPr id="230427" name="Group 27"/>
          <p:cNvGrpSpPr>
            <a:grpSpLocks/>
          </p:cNvGrpSpPr>
          <p:nvPr/>
        </p:nvGrpSpPr>
        <p:grpSpPr bwMode="auto">
          <a:xfrm>
            <a:off x="4864100" y="1530350"/>
            <a:ext cx="3686175" cy="984250"/>
            <a:chOff x="3064" y="964"/>
            <a:chExt cx="2322" cy="620"/>
          </a:xfrm>
        </p:grpSpPr>
        <p:sp>
          <p:nvSpPr>
            <p:cNvPr id="230428" name="Rectangle 28"/>
            <p:cNvSpPr>
              <a:spLocks noChangeArrowheads="1"/>
            </p:cNvSpPr>
            <p:nvPr/>
          </p:nvSpPr>
          <p:spPr bwMode="auto">
            <a:xfrm>
              <a:off x="3064" y="964"/>
              <a:ext cx="232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200" b="1" dirty="0">
                  <a:solidFill>
                    <a:srgbClr val="000924"/>
                  </a:solidFill>
                </a:rPr>
                <a:t>Chemical Quality Indicators</a:t>
              </a:r>
              <a:endParaRPr lang="en-US" altLang="en-US" sz="2400" dirty="0">
                <a:latin typeface="Times New Roman" pitchFamily="18" charset="0"/>
              </a:endParaRPr>
            </a:p>
          </p:txBody>
        </p:sp>
        <p:sp>
          <p:nvSpPr>
            <p:cNvPr id="230429" name="Rectangle 29"/>
            <p:cNvSpPr>
              <a:spLocks noChangeArrowheads="1"/>
            </p:cNvSpPr>
            <p:nvPr/>
          </p:nvSpPr>
          <p:spPr bwMode="auto">
            <a:xfrm>
              <a:off x="3064" y="1092"/>
              <a:ext cx="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3000" dirty="0">
                  <a:solidFill>
                    <a:srgbClr val="000924"/>
                  </a:solidFill>
                </a:rPr>
                <a:t>•</a:t>
              </a:r>
              <a:endParaRPr lang="en-US" altLang="en-US" sz="2400" dirty="0">
                <a:latin typeface="Times New Roman" pitchFamily="18" charset="0"/>
              </a:endParaRPr>
            </a:p>
          </p:txBody>
        </p:sp>
        <p:sp>
          <p:nvSpPr>
            <p:cNvPr id="230430" name="Rectangle 30"/>
            <p:cNvSpPr>
              <a:spLocks noChangeArrowheads="1"/>
            </p:cNvSpPr>
            <p:nvPr/>
          </p:nvSpPr>
          <p:spPr bwMode="auto">
            <a:xfrm>
              <a:off x="3197" y="1164"/>
              <a:ext cx="20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000" dirty="0">
                  <a:solidFill>
                    <a:srgbClr val="000924"/>
                  </a:solidFill>
                </a:rPr>
                <a:t>pH</a:t>
              </a:r>
              <a:endParaRPr lang="en-US" altLang="en-US" sz="2400" dirty="0">
                <a:latin typeface="Times New Roman" pitchFamily="18" charset="0"/>
              </a:endParaRPr>
            </a:p>
          </p:txBody>
        </p:sp>
        <p:sp>
          <p:nvSpPr>
            <p:cNvPr id="230431" name="Rectangle 31"/>
            <p:cNvSpPr>
              <a:spLocks noChangeArrowheads="1"/>
            </p:cNvSpPr>
            <p:nvPr/>
          </p:nvSpPr>
          <p:spPr bwMode="auto">
            <a:xfrm>
              <a:off x="3500" y="1092"/>
              <a:ext cx="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3000" dirty="0">
                  <a:solidFill>
                    <a:srgbClr val="000924"/>
                  </a:solidFill>
                </a:rPr>
                <a:t>•</a:t>
              </a:r>
              <a:endParaRPr lang="en-US" altLang="en-US" sz="2400" dirty="0">
                <a:latin typeface="Times New Roman" pitchFamily="18" charset="0"/>
              </a:endParaRPr>
            </a:p>
          </p:txBody>
        </p:sp>
        <p:sp>
          <p:nvSpPr>
            <p:cNvPr id="230432" name="Rectangle 32"/>
            <p:cNvSpPr>
              <a:spLocks noChangeArrowheads="1"/>
            </p:cNvSpPr>
            <p:nvPr/>
          </p:nvSpPr>
          <p:spPr bwMode="auto">
            <a:xfrm>
              <a:off x="3633" y="1164"/>
              <a:ext cx="91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000" dirty="0">
                  <a:solidFill>
                    <a:srgbClr val="000924"/>
                  </a:solidFill>
                </a:rPr>
                <a:t>Temperature</a:t>
              </a:r>
              <a:endParaRPr lang="en-US" altLang="en-US" sz="2400" dirty="0">
                <a:latin typeface="Times New Roman" pitchFamily="18" charset="0"/>
              </a:endParaRPr>
            </a:p>
          </p:txBody>
        </p:sp>
        <p:sp>
          <p:nvSpPr>
            <p:cNvPr id="230433" name="Rectangle 33"/>
            <p:cNvSpPr>
              <a:spLocks noChangeArrowheads="1"/>
            </p:cNvSpPr>
            <p:nvPr/>
          </p:nvSpPr>
          <p:spPr bwMode="auto">
            <a:xfrm>
              <a:off x="3064" y="1284"/>
              <a:ext cx="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3000" dirty="0">
                  <a:solidFill>
                    <a:srgbClr val="000924"/>
                  </a:solidFill>
                </a:rPr>
                <a:t>•</a:t>
              </a:r>
              <a:endParaRPr lang="en-US" altLang="en-US" sz="2400" dirty="0">
                <a:latin typeface="Times New Roman" pitchFamily="18" charset="0"/>
              </a:endParaRPr>
            </a:p>
          </p:txBody>
        </p:sp>
        <p:sp>
          <p:nvSpPr>
            <p:cNvPr id="230434" name="Rectangle 34"/>
            <p:cNvSpPr>
              <a:spLocks noChangeArrowheads="1"/>
            </p:cNvSpPr>
            <p:nvPr/>
          </p:nvSpPr>
          <p:spPr bwMode="auto">
            <a:xfrm>
              <a:off x="3197" y="1356"/>
              <a:ext cx="8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000" dirty="0">
                  <a:solidFill>
                    <a:srgbClr val="000924"/>
                  </a:solidFill>
                </a:rPr>
                <a:t>Conductivity</a:t>
              </a:r>
              <a:endParaRPr lang="en-US" altLang="en-US" sz="2400" dirty="0">
                <a:latin typeface="Times New Roman" pitchFamily="18" charset="0"/>
              </a:endParaRPr>
            </a:p>
          </p:txBody>
        </p:sp>
        <p:sp>
          <p:nvSpPr>
            <p:cNvPr id="230435" name="Rectangle 35"/>
            <p:cNvSpPr>
              <a:spLocks noChangeArrowheads="1"/>
            </p:cNvSpPr>
            <p:nvPr/>
          </p:nvSpPr>
          <p:spPr bwMode="auto">
            <a:xfrm>
              <a:off x="4167" y="1284"/>
              <a:ext cx="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3000" dirty="0">
                  <a:solidFill>
                    <a:srgbClr val="000924"/>
                  </a:solidFill>
                </a:rPr>
                <a:t>•</a:t>
              </a:r>
              <a:endParaRPr lang="en-US" altLang="en-US" sz="2400" dirty="0">
                <a:latin typeface="Times New Roman" pitchFamily="18" charset="0"/>
              </a:endParaRPr>
            </a:p>
          </p:txBody>
        </p:sp>
        <p:sp>
          <p:nvSpPr>
            <p:cNvPr id="230436" name="Rectangle 36"/>
            <p:cNvSpPr>
              <a:spLocks noChangeArrowheads="1"/>
            </p:cNvSpPr>
            <p:nvPr/>
          </p:nvSpPr>
          <p:spPr bwMode="auto">
            <a:xfrm>
              <a:off x="4300" y="1356"/>
              <a:ext cx="8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000" dirty="0">
                  <a:solidFill>
                    <a:srgbClr val="000924"/>
                  </a:solidFill>
                </a:rPr>
                <a:t>Dissolved O</a:t>
              </a:r>
              <a:endParaRPr lang="en-US" altLang="en-US" sz="2400" dirty="0">
                <a:latin typeface="Times New Roman" pitchFamily="18" charset="0"/>
              </a:endParaRPr>
            </a:p>
          </p:txBody>
        </p:sp>
        <p:sp>
          <p:nvSpPr>
            <p:cNvPr id="230437" name="Rectangle 37"/>
            <p:cNvSpPr>
              <a:spLocks noChangeArrowheads="1"/>
            </p:cNvSpPr>
            <p:nvPr/>
          </p:nvSpPr>
          <p:spPr bwMode="auto">
            <a:xfrm>
              <a:off x="5165" y="1469"/>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200" dirty="0">
                  <a:solidFill>
                    <a:srgbClr val="000924"/>
                  </a:solidFill>
                </a:rPr>
                <a:t>2</a:t>
              </a:r>
              <a:endParaRPr lang="en-US" altLang="en-US" sz="2400" dirty="0">
                <a:latin typeface="Times New Roman" pitchFamily="18" charset="0"/>
              </a:endParaRPr>
            </a:p>
          </p:txBody>
        </p:sp>
      </p:grpSp>
      <p:sp>
        <p:nvSpPr>
          <p:cNvPr id="230438" name="Rectangle 38"/>
          <p:cNvSpPr>
            <a:spLocks noChangeArrowheads="1"/>
          </p:cNvSpPr>
          <p:nvPr/>
        </p:nvSpPr>
        <p:spPr bwMode="auto">
          <a:xfrm>
            <a:off x="1060450" y="2662238"/>
            <a:ext cx="74104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500" b="1" dirty="0">
                <a:solidFill>
                  <a:srgbClr val="000924"/>
                </a:solidFill>
              </a:rPr>
              <a:t>For Specific Designated Uses Add the Following:</a:t>
            </a:r>
            <a:endParaRPr lang="en-US" altLang="en-US" sz="2400" dirty="0">
              <a:latin typeface="Times New Roman" pitchFamily="18" charset="0"/>
            </a:endParaRPr>
          </a:p>
        </p:txBody>
      </p:sp>
      <p:grpSp>
        <p:nvGrpSpPr>
          <p:cNvPr id="230439" name="Group 39"/>
          <p:cNvGrpSpPr>
            <a:grpSpLocks/>
          </p:cNvGrpSpPr>
          <p:nvPr/>
        </p:nvGrpSpPr>
        <p:grpSpPr bwMode="auto">
          <a:xfrm>
            <a:off x="1212850" y="5549900"/>
            <a:ext cx="4318000" cy="1181100"/>
            <a:chOff x="764" y="3496"/>
            <a:chExt cx="2720" cy="744"/>
          </a:xfrm>
        </p:grpSpPr>
        <p:sp>
          <p:nvSpPr>
            <p:cNvPr id="230440" name="Rectangle 40"/>
            <p:cNvSpPr>
              <a:spLocks noChangeArrowheads="1"/>
            </p:cNvSpPr>
            <p:nvPr/>
          </p:nvSpPr>
          <p:spPr bwMode="auto">
            <a:xfrm>
              <a:off x="808" y="3498"/>
              <a:ext cx="264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000" b="1" dirty="0">
                  <a:solidFill>
                    <a:srgbClr val="000924"/>
                  </a:solidFill>
                </a:rPr>
                <a:t>HUMAN/WILDLIFE CONSUMPTION</a:t>
              </a:r>
              <a:endParaRPr lang="en-US" altLang="en-US" sz="2400" dirty="0">
                <a:latin typeface="Times New Roman" pitchFamily="18" charset="0"/>
              </a:endParaRPr>
            </a:p>
          </p:txBody>
        </p:sp>
        <p:sp>
          <p:nvSpPr>
            <p:cNvPr id="230441" name="Rectangle 41"/>
            <p:cNvSpPr>
              <a:spLocks noChangeArrowheads="1"/>
            </p:cNvSpPr>
            <p:nvPr/>
          </p:nvSpPr>
          <p:spPr bwMode="auto">
            <a:xfrm>
              <a:off x="808" y="3647"/>
              <a:ext cx="5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i="1" u="sng" dirty="0">
                  <a:solidFill>
                    <a:srgbClr val="000924"/>
                  </a:solidFill>
                </a:rPr>
                <a:t>Base List</a:t>
              </a:r>
              <a:endParaRPr lang="en-US" altLang="en-US" sz="2400" dirty="0">
                <a:latin typeface="Times New Roman" pitchFamily="18" charset="0"/>
              </a:endParaRPr>
            </a:p>
          </p:txBody>
        </p:sp>
        <p:sp>
          <p:nvSpPr>
            <p:cNvPr id="230442" name="Rectangle 42"/>
            <p:cNvSpPr>
              <a:spLocks noChangeArrowheads="1"/>
            </p:cNvSpPr>
            <p:nvPr/>
          </p:nvSpPr>
          <p:spPr bwMode="auto">
            <a:xfrm>
              <a:off x="1399" y="3647"/>
              <a:ext cx="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i="1" dirty="0">
                  <a:solidFill>
                    <a:srgbClr val="000924"/>
                  </a:solidFill>
                </a:rPr>
                <a:t>:</a:t>
              </a:r>
              <a:endParaRPr lang="en-US" altLang="en-US" sz="2400" dirty="0">
                <a:latin typeface="Times New Roman" pitchFamily="18" charset="0"/>
              </a:endParaRPr>
            </a:p>
          </p:txBody>
        </p:sp>
        <p:sp>
          <p:nvSpPr>
            <p:cNvPr id="230443" name="Rectangle 43"/>
            <p:cNvSpPr>
              <a:spLocks noChangeArrowheads="1"/>
            </p:cNvSpPr>
            <p:nvPr/>
          </p:nvSpPr>
          <p:spPr bwMode="auto">
            <a:xfrm>
              <a:off x="808" y="3734"/>
              <a:ext cx="7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800" dirty="0">
                  <a:solidFill>
                    <a:srgbClr val="000924"/>
                  </a:solidFill>
                </a:rPr>
                <a:t>•</a:t>
              </a:r>
              <a:endParaRPr lang="en-US" altLang="en-US" sz="2400" dirty="0">
                <a:latin typeface="Times New Roman" pitchFamily="18" charset="0"/>
              </a:endParaRPr>
            </a:p>
          </p:txBody>
        </p:sp>
        <p:sp>
          <p:nvSpPr>
            <p:cNvPr id="230444" name="Rectangle 44"/>
            <p:cNvSpPr>
              <a:spLocks noChangeArrowheads="1"/>
            </p:cNvSpPr>
            <p:nvPr/>
          </p:nvSpPr>
          <p:spPr bwMode="auto">
            <a:xfrm>
              <a:off x="887" y="3805"/>
              <a:ext cx="12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dirty="0">
                  <a:solidFill>
                    <a:srgbClr val="000924"/>
                  </a:solidFill>
                </a:rPr>
                <a:t> Metals (in tissues)</a:t>
              </a:r>
              <a:endParaRPr lang="en-US" altLang="en-US" sz="2400" dirty="0">
                <a:latin typeface="Times New Roman" pitchFamily="18" charset="0"/>
              </a:endParaRPr>
            </a:p>
          </p:txBody>
        </p:sp>
        <p:sp>
          <p:nvSpPr>
            <p:cNvPr id="230445" name="Rectangle 45"/>
            <p:cNvSpPr>
              <a:spLocks noChangeArrowheads="1"/>
            </p:cNvSpPr>
            <p:nvPr/>
          </p:nvSpPr>
          <p:spPr bwMode="auto">
            <a:xfrm>
              <a:off x="808" y="3913"/>
              <a:ext cx="7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800" dirty="0">
                  <a:solidFill>
                    <a:srgbClr val="000924"/>
                  </a:solidFill>
                </a:rPr>
                <a:t>•</a:t>
              </a:r>
              <a:endParaRPr lang="en-US" altLang="en-US" sz="2400" dirty="0">
                <a:latin typeface="Times New Roman" pitchFamily="18" charset="0"/>
              </a:endParaRPr>
            </a:p>
          </p:txBody>
        </p:sp>
        <p:sp>
          <p:nvSpPr>
            <p:cNvPr id="230446" name="Rectangle 46"/>
            <p:cNvSpPr>
              <a:spLocks noChangeArrowheads="1"/>
            </p:cNvSpPr>
            <p:nvPr/>
          </p:nvSpPr>
          <p:spPr bwMode="auto">
            <a:xfrm>
              <a:off x="887" y="3984"/>
              <a:ext cx="135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dirty="0">
                  <a:solidFill>
                    <a:srgbClr val="000924"/>
                  </a:solidFill>
                </a:rPr>
                <a:t> Organics (in tissues)</a:t>
              </a:r>
              <a:endParaRPr lang="en-US" altLang="en-US" sz="2400" dirty="0">
                <a:latin typeface="Times New Roman" pitchFamily="18" charset="0"/>
              </a:endParaRPr>
            </a:p>
          </p:txBody>
        </p:sp>
        <p:sp>
          <p:nvSpPr>
            <p:cNvPr id="230447" name="Rectangle 47"/>
            <p:cNvSpPr>
              <a:spLocks noChangeArrowheads="1"/>
            </p:cNvSpPr>
            <p:nvPr/>
          </p:nvSpPr>
          <p:spPr bwMode="auto">
            <a:xfrm>
              <a:off x="764" y="3496"/>
              <a:ext cx="2720" cy="744"/>
            </a:xfrm>
            <a:prstGeom prst="rect">
              <a:avLst/>
            </a:prstGeom>
            <a:noFill/>
            <a:ln w="38100">
              <a:solidFill>
                <a:srgbClr val="000924"/>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230448" name="Group 48"/>
          <p:cNvGrpSpPr>
            <a:grpSpLocks/>
          </p:cNvGrpSpPr>
          <p:nvPr/>
        </p:nvGrpSpPr>
        <p:grpSpPr bwMode="auto">
          <a:xfrm>
            <a:off x="508000" y="127000"/>
            <a:ext cx="8343900" cy="2463800"/>
            <a:chOff x="320" y="80"/>
            <a:chExt cx="5256" cy="1552"/>
          </a:xfrm>
        </p:grpSpPr>
        <p:sp>
          <p:nvSpPr>
            <p:cNvPr id="230449" name="Rectangle 49"/>
            <p:cNvSpPr>
              <a:spLocks noChangeArrowheads="1"/>
            </p:cNvSpPr>
            <p:nvPr/>
          </p:nvSpPr>
          <p:spPr bwMode="auto">
            <a:xfrm>
              <a:off x="1998" y="137"/>
              <a:ext cx="2103"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800" b="1" dirty="0">
                  <a:solidFill>
                    <a:srgbClr val="000924"/>
                  </a:solidFill>
                </a:rPr>
                <a:t>CORE INDICATORS</a:t>
              </a:r>
              <a:endParaRPr lang="en-US" altLang="en-US" sz="2400" dirty="0">
                <a:latin typeface="Times New Roman" pitchFamily="18" charset="0"/>
              </a:endParaRPr>
            </a:p>
          </p:txBody>
        </p:sp>
        <p:sp>
          <p:nvSpPr>
            <p:cNvPr id="230450" name="Rectangle 50"/>
            <p:cNvSpPr>
              <a:spLocks noChangeArrowheads="1"/>
            </p:cNvSpPr>
            <p:nvPr/>
          </p:nvSpPr>
          <p:spPr bwMode="auto">
            <a:xfrm>
              <a:off x="332" y="80"/>
              <a:ext cx="5232" cy="1536"/>
            </a:xfrm>
            <a:prstGeom prst="rect">
              <a:avLst/>
            </a:prstGeom>
            <a:noFill/>
            <a:ln w="38100">
              <a:solidFill>
                <a:srgbClr val="000924"/>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30451" name="Rectangle 51"/>
            <p:cNvSpPr>
              <a:spLocks noChangeArrowheads="1"/>
            </p:cNvSpPr>
            <p:nvPr/>
          </p:nvSpPr>
          <p:spPr bwMode="auto">
            <a:xfrm>
              <a:off x="320" y="456"/>
              <a:ext cx="5256" cy="24"/>
            </a:xfrm>
            <a:prstGeom prst="rect">
              <a:avLst/>
            </a:prstGeom>
            <a:solidFill>
              <a:srgbClr val="00092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30452" name="Rectangle 52"/>
            <p:cNvSpPr>
              <a:spLocks noChangeArrowheads="1"/>
            </p:cNvSpPr>
            <p:nvPr/>
          </p:nvSpPr>
          <p:spPr bwMode="auto">
            <a:xfrm>
              <a:off x="320" y="952"/>
              <a:ext cx="5256" cy="24"/>
            </a:xfrm>
            <a:prstGeom prst="rect">
              <a:avLst/>
            </a:prstGeom>
            <a:solidFill>
              <a:srgbClr val="00092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30453" name="Line 53"/>
            <p:cNvSpPr>
              <a:spLocks noChangeShapeType="1"/>
            </p:cNvSpPr>
            <p:nvPr/>
          </p:nvSpPr>
          <p:spPr bwMode="auto">
            <a:xfrm flipV="1">
              <a:off x="2928" y="960"/>
              <a:ext cx="0" cy="67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230454" name="Group 54"/>
          <p:cNvGrpSpPr>
            <a:grpSpLocks/>
          </p:cNvGrpSpPr>
          <p:nvPr/>
        </p:nvGrpSpPr>
        <p:grpSpPr bwMode="auto">
          <a:xfrm>
            <a:off x="19050" y="3149600"/>
            <a:ext cx="2971800" cy="2184400"/>
            <a:chOff x="12" y="1984"/>
            <a:chExt cx="1872" cy="1376"/>
          </a:xfrm>
        </p:grpSpPr>
        <p:sp>
          <p:nvSpPr>
            <p:cNvPr id="230455" name="Rectangle 55"/>
            <p:cNvSpPr>
              <a:spLocks noChangeArrowheads="1"/>
            </p:cNvSpPr>
            <p:nvPr/>
          </p:nvSpPr>
          <p:spPr bwMode="auto">
            <a:xfrm>
              <a:off x="64" y="2002"/>
              <a:ext cx="112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000" b="1" dirty="0">
                  <a:solidFill>
                    <a:srgbClr val="000924"/>
                  </a:solidFill>
                </a:rPr>
                <a:t>AQUATIC LIFE</a:t>
              </a:r>
              <a:endParaRPr lang="en-US" altLang="en-US" sz="2400" dirty="0">
                <a:latin typeface="Times New Roman" pitchFamily="18" charset="0"/>
              </a:endParaRPr>
            </a:p>
          </p:txBody>
        </p:sp>
        <p:sp>
          <p:nvSpPr>
            <p:cNvPr id="230456" name="Rectangle 56"/>
            <p:cNvSpPr>
              <a:spLocks noChangeArrowheads="1"/>
            </p:cNvSpPr>
            <p:nvPr/>
          </p:nvSpPr>
          <p:spPr bwMode="auto">
            <a:xfrm>
              <a:off x="64" y="2151"/>
              <a:ext cx="5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i="1" u="sng" dirty="0">
                  <a:solidFill>
                    <a:srgbClr val="000924"/>
                  </a:solidFill>
                </a:rPr>
                <a:t>Base List</a:t>
              </a:r>
              <a:endParaRPr lang="en-US" altLang="en-US" sz="2400" dirty="0">
                <a:latin typeface="Times New Roman" pitchFamily="18" charset="0"/>
              </a:endParaRPr>
            </a:p>
          </p:txBody>
        </p:sp>
        <p:sp>
          <p:nvSpPr>
            <p:cNvPr id="230457" name="Rectangle 57"/>
            <p:cNvSpPr>
              <a:spLocks noChangeArrowheads="1"/>
            </p:cNvSpPr>
            <p:nvPr/>
          </p:nvSpPr>
          <p:spPr bwMode="auto">
            <a:xfrm>
              <a:off x="655" y="2151"/>
              <a:ext cx="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i="1" dirty="0">
                  <a:solidFill>
                    <a:srgbClr val="000924"/>
                  </a:solidFill>
                </a:rPr>
                <a:t>:</a:t>
              </a:r>
              <a:endParaRPr lang="en-US" altLang="en-US" sz="2400" dirty="0">
                <a:latin typeface="Times New Roman" pitchFamily="18" charset="0"/>
              </a:endParaRPr>
            </a:p>
          </p:txBody>
        </p:sp>
        <p:sp>
          <p:nvSpPr>
            <p:cNvPr id="230458" name="Rectangle 58"/>
            <p:cNvSpPr>
              <a:spLocks noChangeArrowheads="1"/>
            </p:cNvSpPr>
            <p:nvPr/>
          </p:nvSpPr>
          <p:spPr bwMode="auto">
            <a:xfrm>
              <a:off x="64" y="2238"/>
              <a:ext cx="7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800" dirty="0">
                  <a:solidFill>
                    <a:srgbClr val="000924"/>
                  </a:solidFill>
                </a:rPr>
                <a:t>•</a:t>
              </a:r>
              <a:endParaRPr lang="en-US" altLang="en-US" sz="2400" dirty="0">
                <a:latin typeface="Times New Roman" pitchFamily="18" charset="0"/>
              </a:endParaRPr>
            </a:p>
          </p:txBody>
        </p:sp>
        <p:sp>
          <p:nvSpPr>
            <p:cNvPr id="230459" name="Rectangle 59"/>
            <p:cNvSpPr>
              <a:spLocks noChangeArrowheads="1"/>
            </p:cNvSpPr>
            <p:nvPr/>
          </p:nvSpPr>
          <p:spPr bwMode="auto">
            <a:xfrm>
              <a:off x="143" y="2309"/>
              <a:ext cx="9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dirty="0">
                  <a:solidFill>
                    <a:srgbClr val="000924"/>
                  </a:solidFill>
                </a:rPr>
                <a:t> Ionic strength</a:t>
              </a:r>
              <a:endParaRPr lang="en-US" altLang="en-US" sz="2400" dirty="0">
                <a:latin typeface="Times New Roman" pitchFamily="18" charset="0"/>
              </a:endParaRPr>
            </a:p>
          </p:txBody>
        </p:sp>
        <p:sp>
          <p:nvSpPr>
            <p:cNvPr id="230460" name="Rectangle 60"/>
            <p:cNvSpPr>
              <a:spLocks noChangeArrowheads="1"/>
            </p:cNvSpPr>
            <p:nvPr/>
          </p:nvSpPr>
          <p:spPr bwMode="auto">
            <a:xfrm>
              <a:off x="64" y="2417"/>
              <a:ext cx="7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800" dirty="0">
                  <a:solidFill>
                    <a:srgbClr val="000924"/>
                  </a:solidFill>
                </a:rPr>
                <a:t>•</a:t>
              </a:r>
              <a:endParaRPr lang="en-US" altLang="en-US" sz="2400" dirty="0">
                <a:latin typeface="Times New Roman" pitchFamily="18" charset="0"/>
              </a:endParaRPr>
            </a:p>
          </p:txBody>
        </p:sp>
        <p:sp>
          <p:nvSpPr>
            <p:cNvPr id="230461" name="Rectangle 61"/>
            <p:cNvSpPr>
              <a:spLocks noChangeArrowheads="1"/>
            </p:cNvSpPr>
            <p:nvPr/>
          </p:nvSpPr>
          <p:spPr bwMode="auto">
            <a:xfrm>
              <a:off x="143" y="2488"/>
              <a:ext cx="12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dirty="0">
                  <a:solidFill>
                    <a:srgbClr val="000924"/>
                  </a:solidFill>
                </a:rPr>
                <a:t> Nutrients, sediment</a:t>
              </a:r>
              <a:endParaRPr lang="en-US" altLang="en-US" sz="2400" dirty="0">
                <a:latin typeface="Times New Roman" pitchFamily="18" charset="0"/>
              </a:endParaRPr>
            </a:p>
          </p:txBody>
        </p:sp>
        <p:sp>
          <p:nvSpPr>
            <p:cNvPr id="230462" name="Rectangle 62"/>
            <p:cNvSpPr>
              <a:spLocks noChangeArrowheads="1"/>
            </p:cNvSpPr>
            <p:nvPr/>
          </p:nvSpPr>
          <p:spPr bwMode="auto">
            <a:xfrm>
              <a:off x="64" y="2625"/>
              <a:ext cx="11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i="1" u="sng" dirty="0">
                  <a:solidFill>
                    <a:srgbClr val="000924"/>
                  </a:solidFill>
                </a:rPr>
                <a:t>Supplemental List</a:t>
              </a:r>
              <a:endParaRPr lang="en-US" altLang="en-US" sz="2400" dirty="0">
                <a:latin typeface="Times New Roman" pitchFamily="18" charset="0"/>
              </a:endParaRPr>
            </a:p>
          </p:txBody>
        </p:sp>
        <p:sp>
          <p:nvSpPr>
            <p:cNvPr id="230463" name="Rectangle 63"/>
            <p:cNvSpPr>
              <a:spLocks noChangeArrowheads="1"/>
            </p:cNvSpPr>
            <p:nvPr/>
          </p:nvSpPr>
          <p:spPr bwMode="auto">
            <a:xfrm>
              <a:off x="1204" y="2625"/>
              <a:ext cx="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i="1" dirty="0">
                  <a:solidFill>
                    <a:srgbClr val="000924"/>
                  </a:solidFill>
                </a:rPr>
                <a:t>:</a:t>
              </a:r>
              <a:endParaRPr lang="en-US" altLang="en-US" sz="2400" dirty="0">
                <a:latin typeface="Times New Roman" pitchFamily="18" charset="0"/>
              </a:endParaRPr>
            </a:p>
          </p:txBody>
        </p:sp>
        <p:sp>
          <p:nvSpPr>
            <p:cNvPr id="230464" name="Rectangle 64"/>
            <p:cNvSpPr>
              <a:spLocks noChangeArrowheads="1"/>
            </p:cNvSpPr>
            <p:nvPr/>
          </p:nvSpPr>
          <p:spPr bwMode="auto">
            <a:xfrm>
              <a:off x="64" y="2711"/>
              <a:ext cx="7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800" dirty="0">
                  <a:solidFill>
                    <a:srgbClr val="000924"/>
                  </a:solidFill>
                </a:rPr>
                <a:t>•</a:t>
              </a:r>
              <a:endParaRPr lang="en-US" altLang="en-US" sz="2400" dirty="0">
                <a:latin typeface="Times New Roman" pitchFamily="18" charset="0"/>
              </a:endParaRPr>
            </a:p>
          </p:txBody>
        </p:sp>
        <p:sp>
          <p:nvSpPr>
            <p:cNvPr id="230465" name="Rectangle 65"/>
            <p:cNvSpPr>
              <a:spLocks noChangeArrowheads="1"/>
            </p:cNvSpPr>
            <p:nvPr/>
          </p:nvSpPr>
          <p:spPr bwMode="auto">
            <a:xfrm>
              <a:off x="143" y="2782"/>
              <a:ext cx="157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dirty="0">
                  <a:solidFill>
                    <a:srgbClr val="000924"/>
                  </a:solidFill>
                </a:rPr>
                <a:t> Metals (water/sediment)</a:t>
              </a:r>
              <a:endParaRPr lang="en-US" altLang="en-US" sz="2400" dirty="0">
                <a:latin typeface="Times New Roman" pitchFamily="18" charset="0"/>
              </a:endParaRPr>
            </a:p>
          </p:txBody>
        </p:sp>
        <p:sp>
          <p:nvSpPr>
            <p:cNvPr id="230466" name="Rectangle 66"/>
            <p:cNvSpPr>
              <a:spLocks noChangeArrowheads="1"/>
            </p:cNvSpPr>
            <p:nvPr/>
          </p:nvSpPr>
          <p:spPr bwMode="auto">
            <a:xfrm>
              <a:off x="64" y="2890"/>
              <a:ext cx="7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800" dirty="0">
                  <a:solidFill>
                    <a:srgbClr val="000924"/>
                  </a:solidFill>
                </a:rPr>
                <a:t>•</a:t>
              </a:r>
              <a:endParaRPr lang="en-US" altLang="en-US" sz="2400" dirty="0">
                <a:latin typeface="Times New Roman" pitchFamily="18" charset="0"/>
              </a:endParaRPr>
            </a:p>
          </p:txBody>
        </p:sp>
        <p:sp>
          <p:nvSpPr>
            <p:cNvPr id="230467" name="Rectangle 67"/>
            <p:cNvSpPr>
              <a:spLocks noChangeArrowheads="1"/>
            </p:cNvSpPr>
            <p:nvPr/>
          </p:nvSpPr>
          <p:spPr bwMode="auto">
            <a:xfrm>
              <a:off x="143" y="2962"/>
              <a:ext cx="17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dirty="0">
                  <a:solidFill>
                    <a:srgbClr val="000924"/>
                  </a:solidFill>
                </a:rPr>
                <a:t> Organics (water/sediment)</a:t>
              </a:r>
              <a:endParaRPr lang="en-US" altLang="en-US" sz="2400" dirty="0">
                <a:latin typeface="Times New Roman" pitchFamily="18" charset="0"/>
              </a:endParaRPr>
            </a:p>
          </p:txBody>
        </p:sp>
        <p:sp>
          <p:nvSpPr>
            <p:cNvPr id="230468" name="Rectangle 68"/>
            <p:cNvSpPr>
              <a:spLocks noChangeArrowheads="1"/>
            </p:cNvSpPr>
            <p:nvPr/>
          </p:nvSpPr>
          <p:spPr bwMode="auto">
            <a:xfrm>
              <a:off x="12" y="1984"/>
              <a:ext cx="1872" cy="1376"/>
            </a:xfrm>
            <a:prstGeom prst="rect">
              <a:avLst/>
            </a:prstGeom>
            <a:noFill/>
            <a:ln w="38100">
              <a:solidFill>
                <a:srgbClr val="000924"/>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30469" name="Rectangle 69"/>
            <p:cNvSpPr>
              <a:spLocks noChangeArrowheads="1"/>
            </p:cNvSpPr>
            <p:nvPr/>
          </p:nvSpPr>
          <p:spPr bwMode="auto">
            <a:xfrm>
              <a:off x="65" y="3072"/>
              <a:ext cx="7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800" dirty="0">
                  <a:solidFill>
                    <a:srgbClr val="000924"/>
                  </a:solidFill>
                </a:rPr>
                <a:t>•</a:t>
              </a:r>
              <a:endParaRPr lang="en-US" altLang="en-US" sz="2400" dirty="0">
                <a:latin typeface="Times New Roman" pitchFamily="18" charset="0"/>
              </a:endParaRPr>
            </a:p>
          </p:txBody>
        </p:sp>
        <p:sp>
          <p:nvSpPr>
            <p:cNvPr id="230470" name="Rectangle 70"/>
            <p:cNvSpPr>
              <a:spLocks noChangeArrowheads="1"/>
            </p:cNvSpPr>
            <p:nvPr/>
          </p:nvSpPr>
          <p:spPr bwMode="auto">
            <a:xfrm>
              <a:off x="144" y="3144"/>
              <a:ext cx="8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dirty="0">
                  <a:solidFill>
                    <a:srgbClr val="000924"/>
                  </a:solidFill>
                </a:rPr>
                <a:t> Chlorophyll a</a:t>
              </a:r>
              <a:endParaRPr lang="en-US" altLang="en-US" sz="2400" dirty="0">
                <a:latin typeface="Times New Roman" pitchFamily="18" charset="0"/>
              </a:endParaRPr>
            </a:p>
          </p:txBody>
        </p:sp>
      </p:grpSp>
      <p:grpSp>
        <p:nvGrpSpPr>
          <p:cNvPr id="230471" name="Group 71"/>
          <p:cNvGrpSpPr>
            <a:grpSpLocks/>
          </p:cNvGrpSpPr>
          <p:nvPr/>
        </p:nvGrpSpPr>
        <p:grpSpPr bwMode="auto">
          <a:xfrm>
            <a:off x="3081338" y="3149600"/>
            <a:ext cx="2921000" cy="2184400"/>
            <a:chOff x="1941" y="1984"/>
            <a:chExt cx="1840" cy="1376"/>
          </a:xfrm>
        </p:grpSpPr>
        <p:sp>
          <p:nvSpPr>
            <p:cNvPr id="230472" name="Rectangle 72"/>
            <p:cNvSpPr>
              <a:spLocks noChangeArrowheads="1"/>
            </p:cNvSpPr>
            <p:nvPr/>
          </p:nvSpPr>
          <p:spPr bwMode="auto">
            <a:xfrm>
              <a:off x="1985" y="2002"/>
              <a:ext cx="12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000" b="1" dirty="0">
                  <a:solidFill>
                    <a:srgbClr val="000924"/>
                  </a:solidFill>
                </a:rPr>
                <a:t>RECREATIONAL</a:t>
              </a:r>
              <a:endParaRPr lang="en-US" altLang="en-US" sz="2400" dirty="0">
                <a:latin typeface="Times New Roman" pitchFamily="18" charset="0"/>
              </a:endParaRPr>
            </a:p>
          </p:txBody>
        </p:sp>
        <p:sp>
          <p:nvSpPr>
            <p:cNvPr id="230473" name="Rectangle 73"/>
            <p:cNvSpPr>
              <a:spLocks noChangeArrowheads="1"/>
            </p:cNvSpPr>
            <p:nvPr/>
          </p:nvSpPr>
          <p:spPr bwMode="auto">
            <a:xfrm>
              <a:off x="1985" y="2151"/>
              <a:ext cx="5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i="1" u="sng" dirty="0">
                  <a:solidFill>
                    <a:srgbClr val="000924"/>
                  </a:solidFill>
                </a:rPr>
                <a:t>Base List</a:t>
              </a:r>
              <a:endParaRPr lang="en-US" altLang="en-US" sz="2400" dirty="0">
                <a:latin typeface="Times New Roman" pitchFamily="18" charset="0"/>
              </a:endParaRPr>
            </a:p>
          </p:txBody>
        </p:sp>
        <p:sp>
          <p:nvSpPr>
            <p:cNvPr id="230474" name="Rectangle 74"/>
            <p:cNvSpPr>
              <a:spLocks noChangeArrowheads="1"/>
            </p:cNvSpPr>
            <p:nvPr/>
          </p:nvSpPr>
          <p:spPr bwMode="auto">
            <a:xfrm>
              <a:off x="2576" y="2151"/>
              <a:ext cx="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i="1" dirty="0">
                  <a:solidFill>
                    <a:srgbClr val="000924"/>
                  </a:solidFill>
                </a:rPr>
                <a:t>:</a:t>
              </a:r>
              <a:endParaRPr lang="en-US" altLang="en-US" sz="2400" dirty="0">
                <a:latin typeface="Times New Roman" pitchFamily="18" charset="0"/>
              </a:endParaRPr>
            </a:p>
          </p:txBody>
        </p:sp>
        <p:sp>
          <p:nvSpPr>
            <p:cNvPr id="230475" name="Rectangle 75"/>
            <p:cNvSpPr>
              <a:spLocks noChangeArrowheads="1"/>
            </p:cNvSpPr>
            <p:nvPr/>
          </p:nvSpPr>
          <p:spPr bwMode="auto">
            <a:xfrm>
              <a:off x="1985" y="2238"/>
              <a:ext cx="7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800" dirty="0">
                  <a:solidFill>
                    <a:srgbClr val="000924"/>
                  </a:solidFill>
                </a:rPr>
                <a:t>•</a:t>
              </a:r>
              <a:endParaRPr lang="en-US" altLang="en-US" sz="2400" dirty="0">
                <a:latin typeface="Times New Roman" pitchFamily="18" charset="0"/>
              </a:endParaRPr>
            </a:p>
          </p:txBody>
        </p:sp>
        <p:sp>
          <p:nvSpPr>
            <p:cNvPr id="230476" name="Rectangle 76"/>
            <p:cNvSpPr>
              <a:spLocks noChangeArrowheads="1"/>
            </p:cNvSpPr>
            <p:nvPr/>
          </p:nvSpPr>
          <p:spPr bwMode="auto">
            <a:xfrm>
              <a:off x="2064" y="2309"/>
              <a:ext cx="9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dirty="0">
                  <a:solidFill>
                    <a:srgbClr val="000924"/>
                  </a:solidFill>
                </a:rPr>
                <a:t> Fecal bacteria</a:t>
              </a:r>
              <a:endParaRPr lang="en-US" altLang="en-US" sz="2400" dirty="0">
                <a:latin typeface="Times New Roman" pitchFamily="18" charset="0"/>
              </a:endParaRPr>
            </a:p>
          </p:txBody>
        </p:sp>
        <p:sp>
          <p:nvSpPr>
            <p:cNvPr id="230477" name="Rectangle 77"/>
            <p:cNvSpPr>
              <a:spLocks noChangeArrowheads="1"/>
            </p:cNvSpPr>
            <p:nvPr/>
          </p:nvSpPr>
          <p:spPr bwMode="auto">
            <a:xfrm>
              <a:off x="1985" y="2417"/>
              <a:ext cx="7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800" dirty="0">
                  <a:solidFill>
                    <a:srgbClr val="000924"/>
                  </a:solidFill>
                </a:rPr>
                <a:t>•</a:t>
              </a:r>
              <a:endParaRPr lang="en-US" altLang="en-US" sz="2400" dirty="0">
                <a:latin typeface="Times New Roman" pitchFamily="18" charset="0"/>
              </a:endParaRPr>
            </a:p>
          </p:txBody>
        </p:sp>
        <p:sp>
          <p:nvSpPr>
            <p:cNvPr id="230478" name="Rectangle 78"/>
            <p:cNvSpPr>
              <a:spLocks noChangeArrowheads="1"/>
            </p:cNvSpPr>
            <p:nvPr/>
          </p:nvSpPr>
          <p:spPr bwMode="auto">
            <a:xfrm>
              <a:off x="2064" y="2488"/>
              <a:ext cx="9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dirty="0">
                  <a:solidFill>
                    <a:srgbClr val="000924"/>
                  </a:solidFill>
                </a:rPr>
                <a:t> Ionic strength</a:t>
              </a:r>
              <a:endParaRPr lang="en-US" altLang="en-US" sz="2400" dirty="0">
                <a:latin typeface="Times New Roman" pitchFamily="18" charset="0"/>
              </a:endParaRPr>
            </a:p>
          </p:txBody>
        </p:sp>
        <p:sp>
          <p:nvSpPr>
            <p:cNvPr id="230479" name="Rectangle 79"/>
            <p:cNvSpPr>
              <a:spLocks noChangeArrowheads="1"/>
            </p:cNvSpPr>
            <p:nvPr/>
          </p:nvSpPr>
          <p:spPr bwMode="auto">
            <a:xfrm>
              <a:off x="1985" y="2625"/>
              <a:ext cx="11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i="1" u="sng" dirty="0">
                  <a:solidFill>
                    <a:srgbClr val="000924"/>
                  </a:solidFill>
                </a:rPr>
                <a:t>Supplemental List</a:t>
              </a:r>
              <a:endParaRPr lang="en-US" altLang="en-US" sz="2400" dirty="0">
                <a:latin typeface="Times New Roman" pitchFamily="18" charset="0"/>
              </a:endParaRPr>
            </a:p>
          </p:txBody>
        </p:sp>
        <p:sp>
          <p:nvSpPr>
            <p:cNvPr id="230480" name="Rectangle 80"/>
            <p:cNvSpPr>
              <a:spLocks noChangeArrowheads="1"/>
            </p:cNvSpPr>
            <p:nvPr/>
          </p:nvSpPr>
          <p:spPr bwMode="auto">
            <a:xfrm>
              <a:off x="3125" y="2625"/>
              <a:ext cx="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i="1" dirty="0">
                  <a:solidFill>
                    <a:srgbClr val="000924"/>
                  </a:solidFill>
                </a:rPr>
                <a:t>:</a:t>
              </a:r>
              <a:endParaRPr lang="en-US" altLang="en-US" sz="2400" dirty="0">
                <a:latin typeface="Times New Roman" pitchFamily="18" charset="0"/>
              </a:endParaRPr>
            </a:p>
          </p:txBody>
        </p:sp>
        <p:sp>
          <p:nvSpPr>
            <p:cNvPr id="230481" name="Rectangle 81"/>
            <p:cNvSpPr>
              <a:spLocks noChangeArrowheads="1"/>
            </p:cNvSpPr>
            <p:nvPr/>
          </p:nvSpPr>
          <p:spPr bwMode="auto">
            <a:xfrm>
              <a:off x="1985" y="2711"/>
              <a:ext cx="7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800" dirty="0">
                  <a:solidFill>
                    <a:srgbClr val="000924"/>
                  </a:solidFill>
                </a:rPr>
                <a:t>•</a:t>
              </a:r>
              <a:endParaRPr lang="en-US" altLang="en-US" sz="2400" dirty="0">
                <a:latin typeface="Times New Roman" pitchFamily="18" charset="0"/>
              </a:endParaRPr>
            </a:p>
          </p:txBody>
        </p:sp>
        <p:sp>
          <p:nvSpPr>
            <p:cNvPr id="230482" name="Rectangle 82"/>
            <p:cNvSpPr>
              <a:spLocks noChangeArrowheads="1"/>
            </p:cNvSpPr>
            <p:nvPr/>
          </p:nvSpPr>
          <p:spPr bwMode="auto">
            <a:xfrm>
              <a:off x="2064" y="2782"/>
              <a:ext cx="11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dirty="0">
                  <a:solidFill>
                    <a:srgbClr val="000924"/>
                  </a:solidFill>
                </a:rPr>
                <a:t> Other pathogens</a:t>
              </a:r>
              <a:endParaRPr lang="en-US" altLang="en-US" sz="2400" dirty="0">
                <a:latin typeface="Times New Roman" pitchFamily="18" charset="0"/>
              </a:endParaRPr>
            </a:p>
          </p:txBody>
        </p:sp>
        <p:sp>
          <p:nvSpPr>
            <p:cNvPr id="230483" name="Rectangle 83"/>
            <p:cNvSpPr>
              <a:spLocks noChangeArrowheads="1"/>
            </p:cNvSpPr>
            <p:nvPr/>
          </p:nvSpPr>
          <p:spPr bwMode="auto">
            <a:xfrm>
              <a:off x="1985" y="2890"/>
              <a:ext cx="7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800" dirty="0">
                  <a:solidFill>
                    <a:srgbClr val="000924"/>
                  </a:solidFill>
                </a:rPr>
                <a:t>•</a:t>
              </a:r>
              <a:endParaRPr lang="en-US" altLang="en-US" sz="2400" dirty="0">
                <a:latin typeface="Times New Roman" pitchFamily="18" charset="0"/>
              </a:endParaRPr>
            </a:p>
          </p:txBody>
        </p:sp>
        <p:sp>
          <p:nvSpPr>
            <p:cNvPr id="230484" name="Rectangle 84"/>
            <p:cNvSpPr>
              <a:spLocks noChangeArrowheads="1"/>
            </p:cNvSpPr>
            <p:nvPr/>
          </p:nvSpPr>
          <p:spPr bwMode="auto">
            <a:xfrm>
              <a:off x="2064" y="2962"/>
              <a:ext cx="141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dirty="0">
                  <a:solidFill>
                    <a:srgbClr val="000924"/>
                  </a:solidFill>
                </a:rPr>
                <a:t> Organics (water/sed.)</a:t>
              </a:r>
              <a:endParaRPr lang="en-US" altLang="en-US" sz="2400" dirty="0">
                <a:latin typeface="Times New Roman" pitchFamily="18" charset="0"/>
              </a:endParaRPr>
            </a:p>
          </p:txBody>
        </p:sp>
        <p:sp>
          <p:nvSpPr>
            <p:cNvPr id="230485" name="Rectangle 85"/>
            <p:cNvSpPr>
              <a:spLocks noChangeArrowheads="1"/>
            </p:cNvSpPr>
            <p:nvPr/>
          </p:nvSpPr>
          <p:spPr bwMode="auto">
            <a:xfrm>
              <a:off x="1941" y="1984"/>
              <a:ext cx="1840" cy="1376"/>
            </a:xfrm>
            <a:prstGeom prst="rect">
              <a:avLst/>
            </a:prstGeom>
            <a:noFill/>
            <a:ln w="38100">
              <a:solidFill>
                <a:srgbClr val="000924"/>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30486" name="Rectangle 86"/>
            <p:cNvSpPr>
              <a:spLocks noChangeArrowheads="1"/>
            </p:cNvSpPr>
            <p:nvPr/>
          </p:nvSpPr>
          <p:spPr bwMode="auto">
            <a:xfrm>
              <a:off x="1988" y="3072"/>
              <a:ext cx="7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800" dirty="0">
                  <a:solidFill>
                    <a:srgbClr val="000924"/>
                  </a:solidFill>
                </a:rPr>
                <a:t>•</a:t>
              </a:r>
              <a:endParaRPr lang="en-US" altLang="en-US" sz="2400" dirty="0">
                <a:latin typeface="Times New Roman" pitchFamily="18" charset="0"/>
              </a:endParaRPr>
            </a:p>
          </p:txBody>
        </p:sp>
        <p:sp>
          <p:nvSpPr>
            <p:cNvPr id="230487" name="Rectangle 87"/>
            <p:cNvSpPr>
              <a:spLocks noChangeArrowheads="1"/>
            </p:cNvSpPr>
            <p:nvPr/>
          </p:nvSpPr>
          <p:spPr bwMode="auto">
            <a:xfrm>
              <a:off x="2067" y="3144"/>
              <a:ext cx="8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dirty="0">
                  <a:solidFill>
                    <a:srgbClr val="000924"/>
                  </a:solidFill>
                </a:rPr>
                <a:t> Chlorophyll a</a:t>
              </a:r>
              <a:endParaRPr lang="en-US" altLang="en-US" sz="2400" dirty="0">
                <a:latin typeface="Times New Roman" pitchFamily="18" charset="0"/>
              </a:endParaRPr>
            </a:p>
          </p:txBody>
        </p:sp>
      </p:grpSp>
      <p:grpSp>
        <p:nvGrpSpPr>
          <p:cNvPr id="230488" name="Group 88"/>
          <p:cNvGrpSpPr>
            <a:grpSpLocks/>
          </p:cNvGrpSpPr>
          <p:nvPr/>
        </p:nvGrpSpPr>
        <p:grpSpPr bwMode="auto">
          <a:xfrm>
            <a:off x="6096000" y="3162300"/>
            <a:ext cx="2895600" cy="2781300"/>
            <a:chOff x="3840" y="1992"/>
            <a:chExt cx="1824" cy="1752"/>
          </a:xfrm>
        </p:grpSpPr>
        <p:sp>
          <p:nvSpPr>
            <p:cNvPr id="230489" name="Rectangle 89"/>
            <p:cNvSpPr>
              <a:spLocks noChangeArrowheads="1"/>
            </p:cNvSpPr>
            <p:nvPr/>
          </p:nvSpPr>
          <p:spPr bwMode="auto">
            <a:xfrm>
              <a:off x="3884" y="2010"/>
              <a:ext cx="12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000" b="1" dirty="0">
                  <a:solidFill>
                    <a:srgbClr val="000924"/>
                  </a:solidFill>
                </a:rPr>
                <a:t>WATER SUPPLY</a:t>
              </a:r>
              <a:endParaRPr lang="en-US" altLang="en-US" sz="2400" dirty="0">
                <a:latin typeface="Times New Roman" pitchFamily="18" charset="0"/>
              </a:endParaRPr>
            </a:p>
          </p:txBody>
        </p:sp>
        <p:sp>
          <p:nvSpPr>
            <p:cNvPr id="230490" name="Rectangle 90"/>
            <p:cNvSpPr>
              <a:spLocks noChangeArrowheads="1"/>
            </p:cNvSpPr>
            <p:nvPr/>
          </p:nvSpPr>
          <p:spPr bwMode="auto">
            <a:xfrm>
              <a:off x="3884" y="2159"/>
              <a:ext cx="5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i="1" u="sng" dirty="0">
                  <a:solidFill>
                    <a:srgbClr val="000924"/>
                  </a:solidFill>
                </a:rPr>
                <a:t>Base List</a:t>
              </a:r>
              <a:endParaRPr lang="en-US" altLang="en-US" sz="2400" dirty="0">
                <a:latin typeface="Times New Roman" pitchFamily="18" charset="0"/>
              </a:endParaRPr>
            </a:p>
          </p:txBody>
        </p:sp>
        <p:sp>
          <p:nvSpPr>
            <p:cNvPr id="230491" name="Rectangle 91"/>
            <p:cNvSpPr>
              <a:spLocks noChangeArrowheads="1"/>
            </p:cNvSpPr>
            <p:nvPr/>
          </p:nvSpPr>
          <p:spPr bwMode="auto">
            <a:xfrm>
              <a:off x="4475" y="2159"/>
              <a:ext cx="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i="1" dirty="0">
                  <a:solidFill>
                    <a:srgbClr val="000924"/>
                  </a:solidFill>
                </a:rPr>
                <a:t>:</a:t>
              </a:r>
              <a:endParaRPr lang="en-US" altLang="en-US" sz="2400" dirty="0">
                <a:latin typeface="Times New Roman" pitchFamily="18" charset="0"/>
              </a:endParaRPr>
            </a:p>
          </p:txBody>
        </p:sp>
        <p:sp>
          <p:nvSpPr>
            <p:cNvPr id="230492" name="Rectangle 92"/>
            <p:cNvSpPr>
              <a:spLocks noChangeArrowheads="1"/>
            </p:cNvSpPr>
            <p:nvPr/>
          </p:nvSpPr>
          <p:spPr bwMode="auto">
            <a:xfrm>
              <a:off x="3884" y="2246"/>
              <a:ext cx="7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800" dirty="0">
                  <a:solidFill>
                    <a:srgbClr val="000924"/>
                  </a:solidFill>
                </a:rPr>
                <a:t>•</a:t>
              </a:r>
              <a:endParaRPr lang="en-US" altLang="en-US" sz="2400" dirty="0">
                <a:latin typeface="Times New Roman" pitchFamily="18" charset="0"/>
              </a:endParaRPr>
            </a:p>
          </p:txBody>
        </p:sp>
        <p:sp>
          <p:nvSpPr>
            <p:cNvPr id="230493" name="Rectangle 93"/>
            <p:cNvSpPr>
              <a:spLocks noChangeArrowheads="1"/>
            </p:cNvSpPr>
            <p:nvPr/>
          </p:nvSpPr>
          <p:spPr bwMode="auto">
            <a:xfrm>
              <a:off x="3963" y="2317"/>
              <a:ext cx="9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dirty="0">
                  <a:solidFill>
                    <a:srgbClr val="000924"/>
                  </a:solidFill>
                </a:rPr>
                <a:t> Fecal bacteria</a:t>
              </a:r>
              <a:endParaRPr lang="en-US" altLang="en-US" sz="2400" dirty="0">
                <a:latin typeface="Times New Roman" pitchFamily="18" charset="0"/>
              </a:endParaRPr>
            </a:p>
          </p:txBody>
        </p:sp>
        <p:sp>
          <p:nvSpPr>
            <p:cNvPr id="230494" name="Rectangle 94"/>
            <p:cNvSpPr>
              <a:spLocks noChangeArrowheads="1"/>
            </p:cNvSpPr>
            <p:nvPr/>
          </p:nvSpPr>
          <p:spPr bwMode="auto">
            <a:xfrm>
              <a:off x="3884" y="2425"/>
              <a:ext cx="7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800" dirty="0">
                  <a:solidFill>
                    <a:srgbClr val="000924"/>
                  </a:solidFill>
                </a:rPr>
                <a:t>•</a:t>
              </a:r>
              <a:endParaRPr lang="en-US" altLang="en-US" sz="2400" dirty="0">
                <a:latin typeface="Times New Roman" pitchFamily="18" charset="0"/>
              </a:endParaRPr>
            </a:p>
          </p:txBody>
        </p:sp>
        <p:sp>
          <p:nvSpPr>
            <p:cNvPr id="230495" name="Rectangle 95"/>
            <p:cNvSpPr>
              <a:spLocks noChangeArrowheads="1"/>
            </p:cNvSpPr>
            <p:nvPr/>
          </p:nvSpPr>
          <p:spPr bwMode="auto">
            <a:xfrm>
              <a:off x="3963" y="2496"/>
              <a:ext cx="9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dirty="0">
                  <a:solidFill>
                    <a:srgbClr val="000924"/>
                  </a:solidFill>
                </a:rPr>
                <a:t> Ionic strength</a:t>
              </a:r>
              <a:endParaRPr lang="en-US" altLang="en-US" sz="2400" dirty="0">
                <a:latin typeface="Times New Roman" pitchFamily="18" charset="0"/>
              </a:endParaRPr>
            </a:p>
          </p:txBody>
        </p:sp>
        <p:sp>
          <p:nvSpPr>
            <p:cNvPr id="230496" name="Rectangle 96"/>
            <p:cNvSpPr>
              <a:spLocks noChangeArrowheads="1"/>
            </p:cNvSpPr>
            <p:nvPr/>
          </p:nvSpPr>
          <p:spPr bwMode="auto">
            <a:xfrm>
              <a:off x="3884" y="2604"/>
              <a:ext cx="7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800" dirty="0">
                  <a:solidFill>
                    <a:srgbClr val="000924"/>
                  </a:solidFill>
                </a:rPr>
                <a:t>•</a:t>
              </a:r>
              <a:endParaRPr lang="en-US" altLang="en-US" sz="2400" dirty="0">
                <a:latin typeface="Times New Roman" pitchFamily="18" charset="0"/>
              </a:endParaRPr>
            </a:p>
          </p:txBody>
        </p:sp>
        <p:sp>
          <p:nvSpPr>
            <p:cNvPr id="230497" name="Rectangle 97"/>
            <p:cNvSpPr>
              <a:spLocks noChangeArrowheads="1"/>
            </p:cNvSpPr>
            <p:nvPr/>
          </p:nvSpPr>
          <p:spPr bwMode="auto">
            <a:xfrm>
              <a:off x="3963" y="2675"/>
              <a:ext cx="12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dirty="0">
                  <a:solidFill>
                    <a:srgbClr val="000924"/>
                  </a:solidFill>
                </a:rPr>
                <a:t> Nutrients, sediment</a:t>
              </a:r>
              <a:endParaRPr lang="en-US" altLang="en-US" sz="2400" dirty="0">
                <a:latin typeface="Times New Roman" pitchFamily="18" charset="0"/>
              </a:endParaRPr>
            </a:p>
          </p:txBody>
        </p:sp>
        <p:sp>
          <p:nvSpPr>
            <p:cNvPr id="230498" name="Rectangle 98"/>
            <p:cNvSpPr>
              <a:spLocks noChangeArrowheads="1"/>
            </p:cNvSpPr>
            <p:nvPr/>
          </p:nvSpPr>
          <p:spPr bwMode="auto">
            <a:xfrm>
              <a:off x="3884" y="2812"/>
              <a:ext cx="11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i="1" u="sng" dirty="0">
                  <a:solidFill>
                    <a:srgbClr val="000924"/>
                  </a:solidFill>
                </a:rPr>
                <a:t>Supplemental List</a:t>
              </a:r>
              <a:endParaRPr lang="en-US" altLang="en-US" sz="2400" dirty="0">
                <a:latin typeface="Times New Roman" pitchFamily="18" charset="0"/>
              </a:endParaRPr>
            </a:p>
          </p:txBody>
        </p:sp>
        <p:sp>
          <p:nvSpPr>
            <p:cNvPr id="230499" name="Rectangle 99"/>
            <p:cNvSpPr>
              <a:spLocks noChangeArrowheads="1"/>
            </p:cNvSpPr>
            <p:nvPr/>
          </p:nvSpPr>
          <p:spPr bwMode="auto">
            <a:xfrm>
              <a:off x="5024" y="2812"/>
              <a:ext cx="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i="1" dirty="0">
                  <a:solidFill>
                    <a:srgbClr val="000924"/>
                  </a:solidFill>
                </a:rPr>
                <a:t>:</a:t>
              </a:r>
              <a:endParaRPr lang="en-US" altLang="en-US" sz="2400" dirty="0">
                <a:latin typeface="Times New Roman" pitchFamily="18" charset="0"/>
              </a:endParaRPr>
            </a:p>
          </p:txBody>
        </p:sp>
        <p:sp>
          <p:nvSpPr>
            <p:cNvPr id="230500" name="Rectangle 100"/>
            <p:cNvSpPr>
              <a:spLocks noChangeArrowheads="1"/>
            </p:cNvSpPr>
            <p:nvPr/>
          </p:nvSpPr>
          <p:spPr bwMode="auto">
            <a:xfrm>
              <a:off x="3884" y="2898"/>
              <a:ext cx="7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800" dirty="0">
                  <a:solidFill>
                    <a:srgbClr val="000924"/>
                  </a:solidFill>
                </a:rPr>
                <a:t>•</a:t>
              </a:r>
              <a:endParaRPr lang="en-US" altLang="en-US" sz="2400" dirty="0">
                <a:latin typeface="Times New Roman" pitchFamily="18" charset="0"/>
              </a:endParaRPr>
            </a:p>
          </p:txBody>
        </p:sp>
        <p:sp>
          <p:nvSpPr>
            <p:cNvPr id="230501" name="Rectangle 101"/>
            <p:cNvSpPr>
              <a:spLocks noChangeArrowheads="1"/>
            </p:cNvSpPr>
            <p:nvPr/>
          </p:nvSpPr>
          <p:spPr bwMode="auto">
            <a:xfrm>
              <a:off x="3963" y="2970"/>
              <a:ext cx="157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dirty="0">
                  <a:solidFill>
                    <a:srgbClr val="000924"/>
                  </a:solidFill>
                </a:rPr>
                <a:t> Metals (water/sediment)</a:t>
              </a:r>
              <a:endParaRPr lang="en-US" altLang="en-US" sz="2400" dirty="0">
                <a:latin typeface="Times New Roman" pitchFamily="18" charset="0"/>
              </a:endParaRPr>
            </a:p>
          </p:txBody>
        </p:sp>
        <p:sp>
          <p:nvSpPr>
            <p:cNvPr id="230502" name="Rectangle 102"/>
            <p:cNvSpPr>
              <a:spLocks noChangeArrowheads="1"/>
            </p:cNvSpPr>
            <p:nvPr/>
          </p:nvSpPr>
          <p:spPr bwMode="auto">
            <a:xfrm>
              <a:off x="3884" y="3078"/>
              <a:ext cx="7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800" dirty="0">
                  <a:solidFill>
                    <a:srgbClr val="000924"/>
                  </a:solidFill>
                </a:rPr>
                <a:t>•</a:t>
              </a:r>
              <a:endParaRPr lang="en-US" altLang="en-US" sz="2400" dirty="0">
                <a:latin typeface="Times New Roman" pitchFamily="18" charset="0"/>
              </a:endParaRPr>
            </a:p>
          </p:txBody>
        </p:sp>
        <p:sp>
          <p:nvSpPr>
            <p:cNvPr id="230503" name="Rectangle 103"/>
            <p:cNvSpPr>
              <a:spLocks noChangeArrowheads="1"/>
            </p:cNvSpPr>
            <p:nvPr/>
          </p:nvSpPr>
          <p:spPr bwMode="auto">
            <a:xfrm>
              <a:off x="3963" y="3149"/>
              <a:ext cx="141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dirty="0">
                  <a:solidFill>
                    <a:srgbClr val="000924"/>
                  </a:solidFill>
                </a:rPr>
                <a:t> Organics (water/sed.)</a:t>
              </a:r>
              <a:endParaRPr lang="en-US" altLang="en-US" sz="2400" dirty="0">
                <a:latin typeface="Times New Roman" pitchFamily="18" charset="0"/>
              </a:endParaRPr>
            </a:p>
          </p:txBody>
        </p:sp>
        <p:sp>
          <p:nvSpPr>
            <p:cNvPr id="230504" name="Rectangle 104"/>
            <p:cNvSpPr>
              <a:spLocks noChangeArrowheads="1"/>
            </p:cNvSpPr>
            <p:nvPr/>
          </p:nvSpPr>
          <p:spPr bwMode="auto">
            <a:xfrm>
              <a:off x="3884" y="3257"/>
              <a:ext cx="7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800" dirty="0">
                  <a:solidFill>
                    <a:srgbClr val="000924"/>
                  </a:solidFill>
                </a:rPr>
                <a:t>•</a:t>
              </a:r>
              <a:endParaRPr lang="en-US" altLang="en-US" sz="2400" dirty="0">
                <a:latin typeface="Times New Roman" pitchFamily="18" charset="0"/>
              </a:endParaRPr>
            </a:p>
          </p:txBody>
        </p:sp>
        <p:sp>
          <p:nvSpPr>
            <p:cNvPr id="230505" name="Rectangle 105"/>
            <p:cNvSpPr>
              <a:spLocks noChangeArrowheads="1"/>
            </p:cNvSpPr>
            <p:nvPr/>
          </p:nvSpPr>
          <p:spPr bwMode="auto">
            <a:xfrm>
              <a:off x="3963" y="3328"/>
              <a:ext cx="11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dirty="0">
                  <a:solidFill>
                    <a:srgbClr val="000924"/>
                  </a:solidFill>
                </a:rPr>
                <a:t> Other pathogens</a:t>
              </a:r>
              <a:endParaRPr lang="en-US" altLang="en-US" sz="2400" dirty="0">
                <a:latin typeface="Times New Roman" pitchFamily="18" charset="0"/>
              </a:endParaRPr>
            </a:p>
          </p:txBody>
        </p:sp>
        <p:sp>
          <p:nvSpPr>
            <p:cNvPr id="230506" name="Rectangle 106"/>
            <p:cNvSpPr>
              <a:spLocks noChangeArrowheads="1"/>
            </p:cNvSpPr>
            <p:nvPr/>
          </p:nvSpPr>
          <p:spPr bwMode="auto">
            <a:xfrm>
              <a:off x="3840" y="1992"/>
              <a:ext cx="1824" cy="1752"/>
            </a:xfrm>
            <a:prstGeom prst="rect">
              <a:avLst/>
            </a:prstGeom>
            <a:noFill/>
            <a:ln w="38100">
              <a:solidFill>
                <a:srgbClr val="000924"/>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30507" name="Rectangle 107"/>
            <p:cNvSpPr>
              <a:spLocks noChangeArrowheads="1"/>
            </p:cNvSpPr>
            <p:nvPr/>
          </p:nvSpPr>
          <p:spPr bwMode="auto">
            <a:xfrm>
              <a:off x="3889" y="3427"/>
              <a:ext cx="7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800" dirty="0">
                  <a:solidFill>
                    <a:srgbClr val="000924"/>
                  </a:solidFill>
                </a:rPr>
                <a:t>•</a:t>
              </a:r>
              <a:endParaRPr lang="en-US" altLang="en-US" sz="2400" dirty="0">
                <a:latin typeface="Times New Roman" pitchFamily="18" charset="0"/>
              </a:endParaRPr>
            </a:p>
          </p:txBody>
        </p:sp>
        <p:sp>
          <p:nvSpPr>
            <p:cNvPr id="230508" name="Rectangle 108"/>
            <p:cNvSpPr>
              <a:spLocks noChangeArrowheads="1"/>
            </p:cNvSpPr>
            <p:nvPr/>
          </p:nvSpPr>
          <p:spPr bwMode="auto">
            <a:xfrm>
              <a:off x="3968" y="3499"/>
              <a:ext cx="8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dirty="0">
                  <a:solidFill>
                    <a:srgbClr val="000924"/>
                  </a:solidFill>
                </a:rPr>
                <a:t> Chlorophyll a</a:t>
              </a:r>
              <a:endParaRPr lang="en-US" altLang="en-US" sz="2400" dirty="0">
                <a:latin typeface="Times New Roman" pitchFamily="18" charset="0"/>
              </a:endParaRPr>
            </a:p>
          </p:txBody>
        </p:sp>
      </p:grpSp>
      <p:sp>
        <p:nvSpPr>
          <p:cNvPr id="230509" name="Text Box 109"/>
          <p:cNvSpPr txBox="1">
            <a:spLocks noChangeArrowheads="1"/>
          </p:cNvSpPr>
          <p:nvPr/>
        </p:nvSpPr>
        <p:spPr bwMode="auto">
          <a:xfrm>
            <a:off x="914400" y="304800"/>
            <a:ext cx="7543800" cy="20415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en-US" sz="3200" b="1" dirty="0">
                <a:solidFill>
                  <a:srgbClr val="FFFF00"/>
                </a:solidFill>
                <a:effectLst>
                  <a:outerShdw blurRad="38100" dist="38100" dir="2700000" algn="tl">
                    <a:srgbClr val="000000"/>
                  </a:outerShdw>
                </a:effectLst>
              </a:rPr>
              <a:t>Core indicators are measured routinely – independent of assessment &amp; management questions</a:t>
            </a:r>
            <a:endParaRPr lang="en-US" altLang="en-US" sz="3200" b="1" i="1" u="sng" dirty="0">
              <a:solidFill>
                <a:srgbClr val="FFFF00"/>
              </a:solidFill>
              <a:effectLst>
                <a:outerShdw blurRad="38100" dist="38100" dir="2700000" algn="tl">
                  <a:srgbClr val="000000"/>
                </a:outerShdw>
              </a:effectLst>
            </a:endParaRPr>
          </a:p>
        </p:txBody>
      </p:sp>
      <p:sp>
        <p:nvSpPr>
          <p:cNvPr id="230510" name="Text Box 110"/>
          <p:cNvSpPr txBox="1">
            <a:spLocks noChangeArrowheads="1"/>
          </p:cNvSpPr>
          <p:nvPr/>
        </p:nvSpPr>
        <p:spPr bwMode="auto">
          <a:xfrm>
            <a:off x="914400" y="3627438"/>
            <a:ext cx="7543800" cy="20415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en-US" sz="3200" b="1" dirty="0">
                <a:solidFill>
                  <a:srgbClr val="FFFF00"/>
                </a:solidFill>
                <a:effectLst>
                  <a:outerShdw blurRad="38100" dist="38100" dir="2700000" algn="tl">
                    <a:srgbClr val="000000"/>
                  </a:outerShdw>
                </a:effectLst>
              </a:rPr>
              <a:t>Supplemental indicators are added depending on designated uses, study area setting, and monitoring objectives and questions</a:t>
            </a:r>
            <a:endParaRPr lang="en-US" altLang="en-US" sz="3200" b="1" i="1" u="sng" dirty="0">
              <a:solidFill>
                <a:srgbClr val="FFFF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304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304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3042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30438">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3045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23047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23048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23043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30509"/>
                                        </p:tgtEl>
                                        <p:attrNameLst>
                                          <p:attrName>style.visibility</p:attrName>
                                        </p:attrNameLst>
                                      </p:cBhvr>
                                      <p:to>
                                        <p:strVal val="visible"/>
                                      </p:to>
                                    </p:set>
                                    <p:anim calcmode="lin" valueType="num">
                                      <p:cBhvr additive="base">
                                        <p:cTn id="39" dur="500" fill="hold"/>
                                        <p:tgtEl>
                                          <p:spTgt spid="230509"/>
                                        </p:tgtEl>
                                        <p:attrNameLst>
                                          <p:attrName>ppt_x</p:attrName>
                                        </p:attrNameLst>
                                      </p:cBhvr>
                                      <p:tavLst>
                                        <p:tav tm="0">
                                          <p:val>
                                            <p:strVal val="#ppt_x"/>
                                          </p:val>
                                        </p:tav>
                                        <p:tav tm="100000">
                                          <p:val>
                                            <p:strVal val="#ppt_x"/>
                                          </p:val>
                                        </p:tav>
                                      </p:tavLst>
                                    </p:anim>
                                    <p:anim calcmode="lin" valueType="num">
                                      <p:cBhvr additive="base">
                                        <p:cTn id="40" dur="500" fill="hold"/>
                                        <p:tgtEl>
                                          <p:spTgt spid="230509"/>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30510"/>
                                        </p:tgtEl>
                                        <p:attrNameLst>
                                          <p:attrName>style.visibility</p:attrName>
                                        </p:attrNameLst>
                                      </p:cBhvr>
                                      <p:to>
                                        <p:strVal val="visible"/>
                                      </p:to>
                                    </p:set>
                                    <p:anim calcmode="lin" valueType="num">
                                      <p:cBhvr additive="base">
                                        <p:cTn id="45" dur="500" fill="hold"/>
                                        <p:tgtEl>
                                          <p:spTgt spid="230510"/>
                                        </p:tgtEl>
                                        <p:attrNameLst>
                                          <p:attrName>ppt_x</p:attrName>
                                        </p:attrNameLst>
                                      </p:cBhvr>
                                      <p:tavLst>
                                        <p:tav tm="0">
                                          <p:val>
                                            <p:strVal val="#ppt_x"/>
                                          </p:val>
                                        </p:tav>
                                        <p:tav tm="100000">
                                          <p:val>
                                            <p:strVal val="#ppt_x"/>
                                          </p:val>
                                        </p:tav>
                                      </p:tavLst>
                                    </p:anim>
                                    <p:anim calcmode="lin" valueType="num">
                                      <p:cBhvr additive="base">
                                        <p:cTn id="46" dur="500" fill="hold"/>
                                        <p:tgtEl>
                                          <p:spTgt spid="2305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38" grpId="0" build="p" autoUpdateAnimBg="0"/>
      <p:bldP spid="230509" grpId="0" animBg="1"/>
      <p:bldP spid="23051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2" descr="G14a"/>
          <p:cNvPicPr>
            <a:picLocks noChangeAspect="1" noChangeArrowheads="1"/>
          </p:cNvPicPr>
          <p:nvPr/>
        </p:nvPicPr>
        <p:blipFill>
          <a:blip r:embed="rId4">
            <a:lum bright="-42000"/>
            <a:extLst>
              <a:ext uri="{28A0092B-C50C-407E-A947-70E740481C1C}">
                <a14:useLocalDpi xmlns:a14="http://schemas.microsoft.com/office/drawing/2010/main" val="0"/>
              </a:ext>
            </a:extLst>
          </a:blip>
          <a:srcRect/>
          <a:stretch>
            <a:fillRect/>
          </a:stretch>
        </p:blipFill>
        <p:spPr bwMode="auto">
          <a:xfrm>
            <a:off x="228600" y="152400"/>
            <a:ext cx="8763000" cy="6572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91" name="Picture 3" descr="JohnPickingDebris"/>
          <p:cNvPicPr>
            <a:picLocks noChangeAspect="1" noChangeArrowheads="1"/>
          </p:cNvPicPr>
          <p:nvPr/>
        </p:nvPicPr>
        <p:blipFill>
          <a:blip r:embed="rId5" cstate="print">
            <a:extLst>
              <a:ext uri="{28A0092B-C50C-407E-A947-70E740481C1C}">
                <a14:useLocalDpi xmlns:a14="http://schemas.microsoft.com/office/drawing/2010/main" val="0"/>
              </a:ext>
            </a:extLst>
          </a:blip>
          <a:srcRect l="36415" t="50981" r="19885" b="5319"/>
          <a:stretch>
            <a:fillRect/>
          </a:stretch>
        </p:blipFill>
        <p:spPr bwMode="auto">
          <a:xfrm>
            <a:off x="4495800" y="2209800"/>
            <a:ext cx="2286000" cy="1714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92" name="Picture 4" descr="MCD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2800" y="4267200"/>
            <a:ext cx="3560763" cy="2344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2293" name="Object 5"/>
          <p:cNvGraphicFramePr>
            <a:graphicFrameLocks noChangeAspect="1"/>
          </p:cNvGraphicFramePr>
          <p:nvPr/>
        </p:nvGraphicFramePr>
        <p:xfrm>
          <a:off x="7011988" y="3505200"/>
          <a:ext cx="2132012" cy="3124200"/>
        </p:xfrm>
        <a:graphic>
          <a:graphicData uri="http://schemas.openxmlformats.org/presentationml/2006/ole">
            <mc:AlternateContent xmlns:mc="http://schemas.openxmlformats.org/markup-compatibility/2006">
              <mc:Choice xmlns:v="urn:schemas-microsoft-com:vml" Requires="v">
                <p:oleObj spid="_x0000_s12376" name="Slide" r:id="rId7" imgW="3368520" imgH="2527200" progId="PowerPoint.Slide.8">
                  <p:embed/>
                </p:oleObj>
              </mc:Choice>
              <mc:Fallback>
                <p:oleObj name="Slide" r:id="rId7" imgW="3368520" imgH="2527200" progId="PowerPoint.Slide.8">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l="24431" r="24431"/>
                      <a:stretch>
                        <a:fillRect/>
                      </a:stretch>
                    </p:blipFill>
                    <p:spPr bwMode="auto">
                      <a:xfrm>
                        <a:off x="7011988" y="3505200"/>
                        <a:ext cx="2132012" cy="3124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4" name="Rectangle 6"/>
          <p:cNvSpPr>
            <a:spLocks noChangeArrowheads="1"/>
          </p:cNvSpPr>
          <p:nvPr/>
        </p:nvSpPr>
        <p:spPr bwMode="auto">
          <a:xfrm>
            <a:off x="304800" y="381000"/>
            <a:ext cx="8610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lgn="ctr"/>
            <a:r>
              <a:rPr lang="en-US" altLang="en-US" sz="4400" b="1" dirty="0">
                <a:solidFill>
                  <a:schemeClr val="folHlink"/>
                </a:solidFill>
                <a:effectLst>
                  <a:outerShdw blurRad="38100" dist="38100" dir="2700000" algn="tl">
                    <a:srgbClr val="000000"/>
                  </a:outerShdw>
                </a:effectLst>
              </a:rPr>
              <a:t>Benthic Macroinvertebrates</a:t>
            </a:r>
            <a:br>
              <a:rPr lang="en-US" altLang="en-US" sz="4400" b="1" dirty="0">
                <a:solidFill>
                  <a:schemeClr val="folHlink"/>
                </a:solidFill>
                <a:effectLst>
                  <a:outerShdw blurRad="38100" dist="38100" dir="2700000" algn="tl">
                    <a:srgbClr val="000000"/>
                  </a:outerShdw>
                </a:effectLst>
              </a:rPr>
            </a:br>
            <a:r>
              <a:rPr lang="en-US" altLang="en-US" sz="4400" b="1" dirty="0">
                <a:solidFill>
                  <a:schemeClr val="folHlink"/>
                </a:solidFill>
                <a:effectLst>
                  <a:outerShdw blurRad="38100" dist="38100" dir="2700000" algn="tl">
                    <a:srgbClr val="000000"/>
                  </a:outerShdw>
                </a:effectLst>
              </a:rPr>
              <a:t> </a:t>
            </a:r>
            <a:r>
              <a:rPr lang="en-US" altLang="en-US" sz="3600" dirty="0">
                <a:solidFill>
                  <a:schemeClr val="folHlink"/>
                </a:solidFill>
                <a:effectLst>
                  <a:outerShdw blurRad="38100" dist="38100" dir="2700000" algn="tl">
                    <a:srgbClr val="000000"/>
                  </a:outerShdw>
                </a:effectLst>
              </a:rPr>
              <a:t>Active Sampling Methods Examples</a:t>
            </a:r>
          </a:p>
        </p:txBody>
      </p:sp>
      <p:sp>
        <p:nvSpPr>
          <p:cNvPr id="12295" name="Rectangle 7"/>
          <p:cNvSpPr>
            <a:spLocks noChangeArrowheads="1"/>
          </p:cNvSpPr>
          <p:nvPr/>
        </p:nvSpPr>
        <p:spPr bwMode="auto">
          <a:xfrm>
            <a:off x="228600" y="4619625"/>
            <a:ext cx="309721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a:effectLst>
                  <a:outerShdw blurRad="38100" dist="38100" dir="2700000" algn="tl">
                    <a:srgbClr val="000000"/>
                  </a:outerShdw>
                </a:effectLst>
              </a:rPr>
              <a:t>Net-based methods </a:t>
            </a:r>
          </a:p>
          <a:p>
            <a:r>
              <a:rPr lang="en-US" altLang="en-US" sz="2400" b="1" dirty="0">
                <a:effectLst>
                  <a:outerShdw blurRad="38100" dist="38100" dir="2700000" algn="tl">
                    <a:srgbClr val="000000"/>
                  </a:outerShdw>
                </a:effectLst>
              </a:rPr>
              <a:t>(including kicks, </a:t>
            </a:r>
          </a:p>
          <a:p>
            <a:r>
              <a:rPr lang="en-US" altLang="en-US" sz="2400" b="1" dirty="0">
                <a:effectLst>
                  <a:outerShdw blurRad="38100" dist="38100" dir="2700000" algn="tl">
                    <a:srgbClr val="000000"/>
                  </a:outerShdw>
                </a:effectLst>
              </a:rPr>
              <a:t>dips, jabs, sweeps, </a:t>
            </a:r>
          </a:p>
          <a:p>
            <a:r>
              <a:rPr lang="en-US" altLang="en-US" sz="2400" b="1" dirty="0">
                <a:effectLst>
                  <a:outerShdw blurRad="38100" dist="38100" dir="2700000" algn="tl">
                    <a:srgbClr val="000000"/>
                  </a:outerShdw>
                </a:effectLst>
              </a:rPr>
              <a:t>&amp; picks)</a:t>
            </a:r>
          </a:p>
        </p:txBody>
      </p:sp>
      <p:pic>
        <p:nvPicPr>
          <p:cNvPr id="12296" name="Picture 8" descr="MCD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2000" y="1819275"/>
            <a:ext cx="3581400" cy="2295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297" name="Rectangle 9"/>
          <p:cNvSpPr>
            <a:spLocks noChangeArrowheads="1"/>
          </p:cNvSpPr>
          <p:nvPr/>
        </p:nvSpPr>
        <p:spPr bwMode="auto">
          <a:xfrm>
            <a:off x="5449888" y="2147888"/>
            <a:ext cx="144938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dirty="0">
                <a:effectLst>
                  <a:outerShdw blurRad="38100" dist="38100" dir="2700000" algn="tl">
                    <a:srgbClr val="000000"/>
                  </a:outerShdw>
                </a:effectLst>
              </a:rPr>
              <a:t>Picking</a:t>
            </a:r>
          </a:p>
        </p:txBody>
      </p:sp>
      <p:sp>
        <p:nvSpPr>
          <p:cNvPr id="12298" name="Rectangle 10"/>
          <p:cNvSpPr>
            <a:spLocks noChangeArrowheads="1"/>
          </p:cNvSpPr>
          <p:nvPr/>
        </p:nvSpPr>
        <p:spPr bwMode="auto">
          <a:xfrm>
            <a:off x="7086600" y="5607050"/>
            <a:ext cx="174783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dirty="0">
                <a:effectLst>
                  <a:outerShdw blurRad="38100" dist="38100" dir="2700000" algn="tl">
                    <a:srgbClr val="000000"/>
                  </a:outerShdw>
                </a:effectLst>
              </a:rPr>
              <a:t>Grab </a:t>
            </a:r>
          </a:p>
          <a:p>
            <a:r>
              <a:rPr lang="en-US" altLang="en-US" sz="2800" b="1" dirty="0">
                <a:effectLst>
                  <a:outerShdw blurRad="38100" dist="38100" dir="2700000" algn="tl">
                    <a:srgbClr val="000000"/>
                  </a:outerShdw>
                </a:effectLst>
              </a:rPr>
              <a:t>samplers</a:t>
            </a:r>
          </a:p>
        </p:txBody>
      </p:sp>
      <p:sp>
        <p:nvSpPr>
          <p:cNvPr id="12299" name="Rectangle 11"/>
          <p:cNvSpPr>
            <a:spLocks noChangeArrowheads="1"/>
          </p:cNvSpPr>
          <p:nvPr/>
        </p:nvSpPr>
        <p:spPr bwMode="auto">
          <a:xfrm>
            <a:off x="2438400" y="1752600"/>
            <a:ext cx="3429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dirty="0">
                <a:effectLst>
                  <a:outerShdw blurRad="38100" dist="38100" dir="2700000" algn="tl">
                    <a:srgbClr val="000000"/>
                  </a:outerShdw>
                </a:effectLst>
              </a:rPr>
              <a:t>Scrubbing substrates</a:t>
            </a:r>
          </a:p>
        </p:txBody>
      </p:sp>
      <p:sp>
        <p:nvSpPr>
          <p:cNvPr id="12300" name="Line 12"/>
          <p:cNvSpPr>
            <a:spLocks noChangeShapeType="1"/>
          </p:cNvSpPr>
          <p:nvPr/>
        </p:nvSpPr>
        <p:spPr bwMode="auto">
          <a:xfrm>
            <a:off x="381000" y="1676400"/>
            <a:ext cx="8153400" cy="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dirty="0"/>
          </a:p>
        </p:txBody>
      </p:sp>
      <p:sp>
        <p:nvSpPr>
          <p:cNvPr id="12301" name="Rectangle 13"/>
          <p:cNvSpPr>
            <a:spLocks noChangeArrowheads="1"/>
          </p:cNvSpPr>
          <p:nvPr/>
        </p:nvSpPr>
        <p:spPr bwMode="auto">
          <a:xfrm>
            <a:off x="6934200" y="2057400"/>
            <a:ext cx="1905000" cy="1219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2302" name="Rectangle 14"/>
          <p:cNvSpPr>
            <a:spLocks noChangeArrowheads="1"/>
          </p:cNvSpPr>
          <p:nvPr/>
        </p:nvSpPr>
        <p:spPr bwMode="auto">
          <a:xfrm>
            <a:off x="7175500" y="2209800"/>
            <a:ext cx="15875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dirty="0">
                <a:effectLst>
                  <a:outerShdw blurRad="38100" dist="38100" dir="2700000" algn="tl">
                    <a:srgbClr val="000000"/>
                  </a:outerShdw>
                </a:effectLst>
              </a:rPr>
              <a:t>Dome </a:t>
            </a:r>
          </a:p>
          <a:p>
            <a:pPr algn="ctr"/>
            <a:r>
              <a:rPr lang="en-US" altLang="en-US" sz="2800" b="1" dirty="0">
                <a:effectLst>
                  <a:outerShdw blurRad="38100" dist="38100" dir="2700000" algn="tl">
                    <a:srgbClr val="000000"/>
                  </a:outerShdw>
                </a:effectLst>
              </a:rPr>
              <a:t>Sampler</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G_0811"/>
          <p:cNvPicPr>
            <a:picLocks noChangeAspect="1" noChangeArrowheads="1"/>
          </p:cNvPicPr>
          <p:nvPr/>
        </p:nvPicPr>
        <p:blipFill>
          <a:blip r:embed="rId3" cstate="print"/>
          <a:srcRect/>
          <a:stretch>
            <a:fillRect/>
          </a:stretch>
        </p:blipFill>
        <p:spPr bwMode="auto">
          <a:xfrm>
            <a:off x="4572000" y="0"/>
            <a:ext cx="4572000" cy="3429000"/>
          </a:xfrm>
          <a:prstGeom prst="rect">
            <a:avLst/>
          </a:prstGeom>
          <a:noFill/>
        </p:spPr>
      </p:pic>
      <p:pic>
        <p:nvPicPr>
          <p:cNvPr id="3075" name="Picture 3" descr="IMG_0813"/>
          <p:cNvPicPr>
            <a:picLocks noChangeAspect="1" noChangeArrowheads="1"/>
          </p:cNvPicPr>
          <p:nvPr/>
        </p:nvPicPr>
        <p:blipFill>
          <a:blip r:embed="rId4" cstate="print"/>
          <a:srcRect/>
          <a:stretch>
            <a:fillRect/>
          </a:stretch>
        </p:blipFill>
        <p:spPr bwMode="auto">
          <a:xfrm>
            <a:off x="0" y="3429000"/>
            <a:ext cx="4592638" cy="3444875"/>
          </a:xfrm>
          <a:prstGeom prst="rect">
            <a:avLst/>
          </a:prstGeom>
          <a:noFill/>
        </p:spPr>
      </p:pic>
      <p:pic>
        <p:nvPicPr>
          <p:cNvPr id="3076" name="Picture 4" descr="IMG_0859"/>
          <p:cNvPicPr>
            <a:picLocks noChangeAspect="1" noChangeArrowheads="1"/>
          </p:cNvPicPr>
          <p:nvPr/>
        </p:nvPicPr>
        <p:blipFill>
          <a:blip r:embed="rId5" cstate="print"/>
          <a:srcRect/>
          <a:stretch>
            <a:fillRect/>
          </a:stretch>
        </p:blipFill>
        <p:spPr bwMode="auto">
          <a:xfrm>
            <a:off x="0" y="0"/>
            <a:ext cx="4572000" cy="3429000"/>
          </a:xfrm>
          <a:prstGeom prst="rect">
            <a:avLst/>
          </a:prstGeom>
          <a:noFill/>
        </p:spPr>
      </p:pic>
      <p:pic>
        <p:nvPicPr>
          <p:cNvPr id="3077" name="Picture 5" descr="bugsintray"/>
          <p:cNvPicPr>
            <a:picLocks noChangeAspect="1" noChangeArrowheads="1"/>
          </p:cNvPicPr>
          <p:nvPr/>
        </p:nvPicPr>
        <p:blipFill>
          <a:blip r:embed="rId6" cstate="print"/>
          <a:srcRect/>
          <a:stretch>
            <a:fillRect/>
          </a:stretch>
        </p:blipFill>
        <p:spPr bwMode="auto">
          <a:xfrm>
            <a:off x="4572000" y="3429000"/>
            <a:ext cx="4572000" cy="3429000"/>
          </a:xfrm>
          <a:prstGeom prst="rect">
            <a:avLst/>
          </a:prstGeom>
          <a:noFill/>
        </p:spPr>
      </p:pic>
      <p:sp>
        <p:nvSpPr>
          <p:cNvPr id="6" name="Text Box 7"/>
          <p:cNvSpPr txBox="1">
            <a:spLocks noChangeArrowheads="1"/>
          </p:cNvSpPr>
          <p:nvPr/>
        </p:nvSpPr>
        <p:spPr bwMode="auto">
          <a:xfrm>
            <a:off x="304800" y="1828800"/>
            <a:ext cx="8458200" cy="1569660"/>
          </a:xfrm>
          <a:prstGeom prst="rect">
            <a:avLst/>
          </a:prstGeom>
          <a:gradFill rotWithShape="1">
            <a:gsLst>
              <a:gs pos="0">
                <a:srgbClr val="969696">
                  <a:alpha val="86000"/>
                </a:srgbClr>
              </a:gs>
              <a:gs pos="100000">
                <a:srgbClr val="969696">
                  <a:gamma/>
                  <a:shade val="46275"/>
                  <a:invGamma/>
                </a:srgbClr>
              </a:gs>
            </a:gsLst>
            <a:lin ang="5400000" scaled="1"/>
          </a:gradFill>
          <a:ln w="9525">
            <a:noFill/>
            <a:miter lim="800000"/>
            <a:headEnd/>
            <a:tailEnd/>
          </a:ln>
          <a:effectLst/>
        </p:spPr>
        <p:txBody>
          <a:bodyPr>
            <a:spAutoFit/>
          </a:bodyPr>
          <a:lstStyle/>
          <a:p>
            <a:pPr algn="ctr"/>
            <a:r>
              <a:rPr lang="en-US" sz="4800" b="1" dirty="0" smtClean="0">
                <a:solidFill>
                  <a:srgbClr val="FFFF00"/>
                </a:solidFill>
                <a:effectLst>
                  <a:outerShdw blurRad="38100" dist="38100" dir="2700000" algn="tl">
                    <a:srgbClr val="000000"/>
                  </a:outerShdw>
                </a:effectLst>
                <a:latin typeface="Calibri" panose="020F0502020204030204" pitchFamily="34" charset="0"/>
              </a:rPr>
              <a:t>IEPA methods for field collections &amp; lab processing</a:t>
            </a:r>
            <a:endParaRPr lang="en-US" sz="4800" b="1" dirty="0">
              <a:solidFill>
                <a:srgbClr val="FFFF00"/>
              </a:solidFill>
              <a:effectLst>
                <a:outerShdw blurRad="38100" dist="38100" dir="2700000" algn="tl">
                  <a:srgbClr val="000000"/>
                </a:outerShdw>
              </a:effectLst>
              <a:latin typeface="Calibri" panose="020F0502020204030204" pitchFamily="34" charset="0"/>
            </a:endParaRPr>
          </a:p>
        </p:txBody>
      </p:sp>
    </p:spTree>
    <p:extLst>
      <p:ext uri="{BB962C8B-B14F-4D97-AF65-F5344CB8AC3E}">
        <p14:creationId xmlns:p14="http://schemas.microsoft.com/office/powerpoint/2010/main" val="190472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1746" name="Group 2"/>
          <p:cNvGrpSpPr>
            <a:grpSpLocks/>
          </p:cNvGrpSpPr>
          <p:nvPr/>
        </p:nvGrpSpPr>
        <p:grpSpPr bwMode="auto">
          <a:xfrm>
            <a:off x="76200" y="187325"/>
            <a:ext cx="8813800" cy="6365875"/>
            <a:chOff x="48" y="118"/>
            <a:chExt cx="5552" cy="4010"/>
          </a:xfrm>
        </p:grpSpPr>
        <p:pic>
          <p:nvPicPr>
            <p:cNvPr id="31747" name="Picture 3" descr="fae18"/>
            <p:cNvPicPr>
              <a:picLocks noChangeAspect="1" noChangeArrowheads="1"/>
            </p:cNvPicPr>
            <p:nvPr/>
          </p:nvPicPr>
          <p:blipFill>
            <a:blip r:embed="rId3">
              <a:extLst>
                <a:ext uri="{28A0092B-C50C-407E-A947-70E740481C1C}">
                  <a14:useLocalDpi xmlns:a14="http://schemas.microsoft.com/office/drawing/2010/main" val="0"/>
                </a:ext>
              </a:extLst>
            </a:blip>
            <a:srcRect l="23778" t="40248" r="9711" b="7416"/>
            <a:stretch>
              <a:fillRect/>
            </a:stretch>
          </p:blipFill>
          <p:spPr bwMode="auto">
            <a:xfrm>
              <a:off x="2816" y="2256"/>
              <a:ext cx="2773" cy="1872"/>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fae19"/>
            <p:cNvPicPr>
              <a:picLocks noChangeAspect="1" noChangeArrowheads="1"/>
            </p:cNvPicPr>
            <p:nvPr/>
          </p:nvPicPr>
          <p:blipFill>
            <a:blip r:embed="rId4">
              <a:lum bright="6000"/>
              <a:extLst>
                <a:ext uri="{28A0092B-C50C-407E-A947-70E740481C1C}">
                  <a14:useLocalDpi xmlns:a14="http://schemas.microsoft.com/office/drawing/2010/main" val="0"/>
                </a:ext>
              </a:extLst>
            </a:blip>
            <a:srcRect l="17638" t="18907" r="6818" b="15646"/>
            <a:stretch>
              <a:fillRect/>
            </a:stretch>
          </p:blipFill>
          <p:spPr bwMode="auto">
            <a:xfrm>
              <a:off x="2784" y="192"/>
              <a:ext cx="2816" cy="1933"/>
            </a:xfrm>
            <a:prstGeom prst="rect">
              <a:avLst/>
            </a:prstGeom>
            <a:noFill/>
            <a:extLst>
              <a:ext uri="{909E8E84-426E-40DD-AFC4-6F175D3DCCD1}">
                <a14:hiddenFill xmlns:a14="http://schemas.microsoft.com/office/drawing/2010/main">
                  <a:solidFill>
                    <a:srgbClr val="FFFFFF"/>
                  </a:solidFill>
                </a14:hiddenFill>
              </a:ext>
            </a:extLst>
          </p:spPr>
        </p:pic>
        <p:pic>
          <p:nvPicPr>
            <p:cNvPr id="31749" name="Picture 5" descr="fae20"/>
            <p:cNvPicPr>
              <a:picLocks noChangeAspect="1" noChangeArrowheads="1"/>
            </p:cNvPicPr>
            <p:nvPr/>
          </p:nvPicPr>
          <p:blipFill>
            <a:blip r:embed="rId5">
              <a:lum bright="6000"/>
              <a:extLst>
                <a:ext uri="{28A0092B-C50C-407E-A947-70E740481C1C}">
                  <a14:useLocalDpi xmlns:a14="http://schemas.microsoft.com/office/drawing/2010/main" val="0"/>
                </a:ext>
              </a:extLst>
            </a:blip>
            <a:srcRect l="11276" t="5197" r="8737" b="6459"/>
            <a:stretch>
              <a:fillRect/>
            </a:stretch>
          </p:blipFill>
          <p:spPr bwMode="auto">
            <a:xfrm>
              <a:off x="96" y="2256"/>
              <a:ext cx="2613" cy="1867"/>
            </a:xfrm>
            <a:prstGeom prst="rect">
              <a:avLst/>
            </a:prstGeom>
            <a:noFill/>
            <a:extLst>
              <a:ext uri="{909E8E84-426E-40DD-AFC4-6F175D3DCCD1}">
                <a14:hiddenFill xmlns:a14="http://schemas.microsoft.com/office/drawing/2010/main">
                  <a:solidFill>
                    <a:srgbClr val="FFFFFF"/>
                  </a:solidFill>
                </a14:hiddenFill>
              </a:ext>
            </a:extLst>
          </p:spPr>
        </p:pic>
        <p:sp>
          <p:nvSpPr>
            <p:cNvPr id="31750" name="Text Box 6"/>
            <p:cNvSpPr txBox="1">
              <a:spLocks noChangeArrowheads="1"/>
            </p:cNvSpPr>
            <p:nvPr/>
          </p:nvSpPr>
          <p:spPr bwMode="auto">
            <a:xfrm>
              <a:off x="48" y="118"/>
              <a:ext cx="2736" cy="2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700" b="1" dirty="0">
                  <a:latin typeface="Times New Roman" pitchFamily="18" charset="0"/>
                </a:rPr>
                <a:t>Fish are a widely identifiable component of aquatic systems and are valued for their recreational uses.  Most species, however, are more obscure, and comprise the second most endangered group</a:t>
              </a:r>
              <a:r>
                <a:rPr lang="en-US" altLang="en-US" sz="2700" dirty="0">
                  <a:latin typeface="Times New Roman" pitchFamily="18" charset="0"/>
                </a:rPr>
                <a:t>.</a:t>
              </a:r>
            </a:p>
          </p:txBody>
        </p:sp>
      </p:grpSp>
    </p:spTree>
  </p:cSld>
  <p:clrMapOvr>
    <a:masterClrMapping/>
  </p:clrMapOvr>
  <p:timing>
    <p:tnLst>
      <p:par>
        <p:cTn id="1" dur="indefinite" restart="never" nodeType="tmRoot"/>
      </p:par>
    </p:tnLst>
  </p:timing>
</p:sld>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3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oaring">
  <a:themeElements>
    <a:clrScheme name="">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1_Soar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oaring 1">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1_Soaring 2">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_Soaring 3">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1_Soaring 4">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1454</TotalTime>
  <Words>1963</Words>
  <Application>Microsoft Office PowerPoint</Application>
  <PresentationFormat>On-screen Show (4:3)</PresentationFormat>
  <Paragraphs>421</Paragraphs>
  <Slides>39</Slides>
  <Notes>17</Notes>
  <HiddenSlides>0</HiddenSlides>
  <MMClips>0</MMClips>
  <ScaleCrop>false</ScaleCrop>
  <HeadingPairs>
    <vt:vector size="8" baseType="variant">
      <vt:variant>
        <vt:lpstr>Fonts Used</vt:lpstr>
      </vt:variant>
      <vt:variant>
        <vt:i4>9</vt:i4>
      </vt:variant>
      <vt:variant>
        <vt:lpstr>Theme</vt:lpstr>
      </vt:variant>
      <vt:variant>
        <vt:i4>18</vt:i4>
      </vt:variant>
      <vt:variant>
        <vt:lpstr>Embedded OLE Servers</vt:lpstr>
      </vt:variant>
      <vt:variant>
        <vt:i4>2</vt:i4>
      </vt:variant>
      <vt:variant>
        <vt:lpstr>Slide Titles</vt:lpstr>
      </vt:variant>
      <vt:variant>
        <vt:i4>39</vt:i4>
      </vt:variant>
    </vt:vector>
  </HeadingPairs>
  <TitlesOfParts>
    <vt:vector size="68" baseType="lpstr">
      <vt:lpstr>Arial</vt:lpstr>
      <vt:lpstr>Arial Black</vt:lpstr>
      <vt:lpstr>Calibri</vt:lpstr>
      <vt:lpstr>Californian FB</vt:lpstr>
      <vt:lpstr>Constantia</vt:lpstr>
      <vt:lpstr>Lucida Calligraphy</vt:lpstr>
      <vt:lpstr>Times New Roman</vt:lpstr>
      <vt:lpstr>Wingdings</vt:lpstr>
      <vt:lpstr>Wingdings 2</vt:lpstr>
      <vt:lpstr>Default Design</vt:lpstr>
      <vt:lpstr>1_Soaring</vt:lpstr>
      <vt:lpstr>Blank Presentation</vt:lpstr>
      <vt:lpstr>1_Pixel</vt:lpstr>
      <vt:lpstr>Custom Design</vt:lpstr>
      <vt:lpstr>1_Custom Design</vt:lpstr>
      <vt:lpstr>2_Custom Design</vt:lpstr>
      <vt:lpstr>1_Blank Presentation</vt:lpstr>
      <vt:lpstr>6_Default Design</vt:lpstr>
      <vt:lpstr>7_Default Design</vt:lpstr>
      <vt:lpstr>8_Default Design</vt:lpstr>
      <vt:lpstr>2_Blank Presentation</vt:lpstr>
      <vt:lpstr>9_Default Design</vt:lpstr>
      <vt:lpstr>3_Custom Design</vt:lpstr>
      <vt:lpstr>4_Custom Design</vt:lpstr>
      <vt:lpstr>3_Blank Presentation</vt:lpstr>
      <vt:lpstr>5_Custom Design</vt:lpstr>
      <vt:lpstr>3_Flow</vt:lpstr>
      <vt:lpstr>Slide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Data Driven Framework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MBI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 Yoder</dc:creator>
  <cp:lastModifiedBy>COY</cp:lastModifiedBy>
  <cp:revision>155</cp:revision>
  <dcterms:created xsi:type="dcterms:W3CDTF">2006-03-04T22:53:39Z</dcterms:created>
  <dcterms:modified xsi:type="dcterms:W3CDTF">2018-11-15T14:48:44Z</dcterms:modified>
</cp:coreProperties>
</file>