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5"/>
    <p:sldMasterId id="2147483696" r:id="rId46"/>
    <p:sldMasterId id="2147483708" r:id="rId47"/>
    <p:sldMasterId id="2147483720" r:id="rId48"/>
    <p:sldMasterId id="2147483732" r:id="rId49"/>
    <p:sldMasterId id="2147483744" r:id="rId50"/>
    <p:sldMasterId id="2147483756" r:id="rId51"/>
    <p:sldMasterId id="2147483780" r:id="rId52"/>
    <p:sldMasterId id="2147483793" r:id="rId53"/>
    <p:sldMasterId id="2147483805" r:id="rId54"/>
    <p:sldMasterId id="2147483817" r:id="rId55"/>
    <p:sldMasterId id="2147483829" r:id="rId56"/>
    <p:sldMasterId id="2147483841" r:id="rId57"/>
    <p:sldMasterId id="2147483853" r:id="rId58"/>
  </p:sldMasterIdLst>
  <p:sldIdLst>
    <p:sldId id="293" r:id="rId59"/>
    <p:sldId id="318" r:id="rId60"/>
    <p:sldId id="319" r:id="rId61"/>
    <p:sldId id="315" r:id="rId62"/>
    <p:sldId id="262" r:id="rId63"/>
    <p:sldId id="320" r:id="rId64"/>
    <p:sldId id="321" r:id="rId65"/>
    <p:sldId id="311" r:id="rId66"/>
    <p:sldId id="267" r:id="rId67"/>
    <p:sldId id="312" r:id="rId68"/>
    <p:sldId id="279" r:id="rId69"/>
    <p:sldId id="264" r:id="rId70"/>
    <p:sldId id="313" r:id="rId71"/>
    <p:sldId id="309" r:id="rId72"/>
    <p:sldId id="316" r:id="rId73"/>
    <p:sldId id="29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752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slideMaster" Target="slideMasters/slideMaster3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Master" Target="slideMasters/slideMaster1.xml"/><Relationship Id="rId53" Type="http://schemas.openxmlformats.org/officeDocument/2006/relationships/slideMaster" Target="slideMasters/slideMaster9.xml"/><Relationship Id="rId58" Type="http://schemas.openxmlformats.org/officeDocument/2006/relationships/slideMaster" Target="slideMasters/slideMaster14.xml"/><Relationship Id="rId66" Type="http://schemas.openxmlformats.org/officeDocument/2006/relationships/slide" Target="slides/slide8.xml"/><Relationship Id="rId74" Type="http://schemas.openxmlformats.org/officeDocument/2006/relationships/slide" Target="slides/slide16.xml"/><Relationship Id="rId5" Type="http://schemas.openxmlformats.org/officeDocument/2006/relationships/customXml" Target="../customXml/item5.xml"/><Relationship Id="rId61" Type="http://schemas.openxmlformats.org/officeDocument/2006/relationships/slide" Target="slides/slide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Master" Target="slideMasters/slideMaster4.xml"/><Relationship Id="rId56" Type="http://schemas.openxmlformats.org/officeDocument/2006/relationships/slideMaster" Target="slideMasters/slideMaster12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77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Master" Target="slideMasters/slideMaster7.xml"/><Relationship Id="rId72" Type="http://schemas.openxmlformats.org/officeDocument/2006/relationships/slide" Target="slides/slide1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2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Master" Target="slideMasters/slideMaster10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Master" Target="slideMasters/slideMaster5.xml"/><Relationship Id="rId57" Type="http://schemas.openxmlformats.org/officeDocument/2006/relationships/slideMaster" Target="slideMasters/slideMaster1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8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slide" Target="slides/slide15.xml"/><Relationship Id="rId78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Master" Target="slideMasters/slideMaster6.xml"/><Relationship Id="rId55" Type="http://schemas.openxmlformats.org/officeDocument/2006/relationships/slideMaster" Target="slideMasters/slideMaster11.xml"/><Relationship Id="rId76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13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BA28-9B7D-4063-BEB1-0403A61B07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396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837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1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57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050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102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239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105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5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0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458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601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48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425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2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658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369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860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11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0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011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647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168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954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3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199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05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969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149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552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1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14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14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695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438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338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5C5DD-438A-4BF9-82FA-0BE4BA4A23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640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38B5-B9C2-4BDB-8DA7-235C4241E1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324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D642-1B96-4B33-BEEC-420C6CB402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528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57470-B4DE-4F7B-AD5B-80FA8C87E8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636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EA925-7E87-4551-8926-5D6A24AB53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337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B663-AB00-4451-8E78-AB54372407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4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57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0E183-237F-4956-AEAA-87FFC7D587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044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06499-59D5-4774-A521-E30E72A1D7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32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DD949-4DD6-4BBA-B488-5CB71DBB3F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472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9ED93-DFC2-449C-BF85-B9FBBBA2C6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728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93B65-52E8-402E-AFD6-3BB5D4AE79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063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28196-ADB5-43DD-B9DC-A02EBD51D0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218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8F6A7-4F7E-42B1-9AA8-5241C8C4E3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07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AA78-70DC-4508-B757-D857C32D54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75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6B782-1BB3-4B10-B45A-2169CAD0FC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09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54F4D-D892-47B8-A866-65FE810673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0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626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3B072-35E2-4A2C-8DED-B179972E74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838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C9903-8637-403D-96BF-9F9FA38DAA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297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F7DAF-E09E-43F0-8A1C-7BAFB3BC89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751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C0F52-33FC-4C0F-A1C1-1B91FE94CE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042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A59EC-9A2D-40D3-8553-FD2EE40AD5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79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79428-2A81-4404-9C1E-4615271D84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61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2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8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8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4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9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01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18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5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8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3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75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26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5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90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30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72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3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9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4" y="274638"/>
            <a:ext cx="75437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1600200"/>
            <a:ext cx="752301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9BBB59">
                  <a:lumMod val="75000"/>
                </a:srgbClr>
              </a:solidFill>
              <a:latin typeface="Lucida Calligraphy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143000"/>
            <a:ext cx="7772400" cy="2715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79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55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76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86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44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99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7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40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97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2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95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4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50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71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94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24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73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16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5C5DD-438A-4BF9-82FA-0BE4BA4A23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0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38B5-B9C2-4BDB-8DA7-235C4241E1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D642-1B96-4B33-BEEC-420C6CB402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8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57470-B4DE-4F7B-AD5B-80FA8C87E8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7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EA925-7E87-4551-8926-5D6A24AB53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023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B663-AB00-4451-8E78-AB54372407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57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0E183-237F-4956-AEAA-87FFC7D587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92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06499-59D5-4774-A521-E30E72A1D7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20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DD949-4DD6-4BBA-B488-5CB71DBB3F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51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9ED93-DFC2-449C-BF85-B9FBBBA2C6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96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93B65-52E8-402E-AFD6-3BB5D4AE79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45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29772-D2D5-45C3-976F-23F1DE1EAA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835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39B4E-94C4-42DB-9FCF-B1424AB4F4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84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232F-B7D5-44C0-BE85-F886CC2E08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7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999F1-A08F-4178-9B52-ACC1F4DC16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81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EA5D-8250-4237-BEDE-F62D36069B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71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4C319-9680-4BC6-8BF9-17A659879F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93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660B1-E831-46FA-B1F3-73F08A3721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99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969E-430C-41B3-8A5F-60F66567B6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10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12952-E25F-41F7-9CEE-54016E8F83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302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3C578-3420-47F7-91B1-C18430850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066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1C4B4-D090-49EE-89C9-393C7927D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0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8BD0-238C-4090-9D4E-8DFB6FC29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9468-6F5E-49CA-B228-E3FA8259A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D051-1FF5-44DA-8DD5-0F525E3EA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65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8E6F-CF2A-4FE2-A3EE-9423CC51A3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216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F443-AF88-4382-AEA9-9FA87ADAB9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84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D284-BAAD-409D-8ACE-835882B6A0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85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6987-84DD-4557-96E8-705E52896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11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FD8C-2005-48CD-A2E2-E91019886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118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BFBF6-B59A-456C-9632-58CD07E3B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921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A1EC-FF4B-41A9-80B0-9D9D43230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28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ED1A3-D8EF-4A20-8B68-AA1A59EB68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37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B259-F443-4D58-9897-8D2023905DC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11/15/2018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64C1-E29F-4FF1-BFA1-9A0FB8630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8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863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863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73A5-23C4-4DEB-A39B-292B08E19E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3175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0EE4-0A16-4ADC-92FA-ED5412E123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6039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20D8-598C-4168-8AE9-413BAC338F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0818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E546E-3416-47A2-8677-270995FE86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32378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9010-D450-48AC-A669-1B18DFB187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5012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84DB-764A-48A3-BDF8-8B5A36D586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6347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AF6DB-9902-4BF6-9CC0-B218C080F9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8239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22661-F4C9-4735-A144-8356ABA060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5928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7AE44-6ABE-4067-92EE-5EBC24C8DB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28874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EB4D6-FDEA-47FB-BEA6-C45BEDDA62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774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8DC16D-62D4-4749-85F1-9749B018DD1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B02C6-FC9F-4F1C-BDA3-243488AE97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</a:p>
        </p:txBody>
      </p:sp>
    </p:spTree>
    <p:extLst>
      <p:ext uri="{BB962C8B-B14F-4D97-AF65-F5344CB8AC3E}">
        <p14:creationId xmlns:p14="http://schemas.microsoft.com/office/powerpoint/2010/main" val="218884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23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2B15E1-262A-43B8-A224-DB263240DD1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2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953C63-F8C2-4BF0-90F7-C595D0162C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6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</a:p>
        </p:txBody>
      </p:sp>
    </p:spTree>
    <p:extLst>
      <p:ext uri="{BB962C8B-B14F-4D97-AF65-F5344CB8AC3E}">
        <p14:creationId xmlns:p14="http://schemas.microsoft.com/office/powerpoint/2010/main" val="216285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</a:p>
        </p:txBody>
      </p:sp>
    </p:spTree>
    <p:extLst>
      <p:ext uri="{BB962C8B-B14F-4D97-AF65-F5344CB8AC3E}">
        <p14:creationId xmlns:p14="http://schemas.microsoft.com/office/powerpoint/2010/main" val="8674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7721-9369-44E8-9D8B-9E8C1F33BD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82D1-7665-4946-8132-9FCAC67E97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56832"/>
            <a:ext cx="9144000" cy="20116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Californian FB" pitchFamily="18" charset="0"/>
              </a:rPr>
              <a:t>METROPOLITAN SEWER DISTRICT OF GREATER CINCINNATI</a:t>
            </a:r>
          </a:p>
        </p:txBody>
      </p:sp>
    </p:spTree>
    <p:extLst>
      <p:ext uri="{BB962C8B-B14F-4D97-AF65-F5344CB8AC3E}">
        <p14:creationId xmlns:p14="http://schemas.microsoft.com/office/powerpoint/2010/main" val="376529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8DC16D-62D4-4749-85F1-9749B018D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B02C6-FC9F-4F1C-BDA3-243488AE97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91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2B15E1-262A-43B8-A224-DB263240DD1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2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CF85DE-B4C2-42EB-B6EE-D0203F3DEDF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0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1AA36-82E6-4DDC-A633-F286547C033B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E44AD-924C-4819-B098-998A97433BB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53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2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Integrated Prioritization Systems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+mj-lt"/>
              </a:rPr>
              <a:t>Ohio EPA</a:t>
            </a:r>
          </a:p>
          <a:p>
            <a:pPr lvl="1"/>
            <a:r>
              <a:rPr lang="en-US" dirty="0" smtClean="0">
                <a:latin typeface="+mj-lt"/>
              </a:rPr>
              <a:t>Original IPS Concept Supports the Water </a:t>
            </a:r>
            <a:r>
              <a:rPr lang="en-US" dirty="0">
                <a:latin typeface="+mj-lt"/>
              </a:rPr>
              <a:t>Resource Restoration Sponsor </a:t>
            </a:r>
            <a:r>
              <a:rPr lang="en-US" dirty="0" smtClean="0">
                <a:latin typeface="+mj-lt"/>
              </a:rPr>
              <a:t>Program (WRRSP)</a:t>
            </a:r>
          </a:p>
          <a:p>
            <a:pPr lvl="2"/>
            <a:r>
              <a:rPr lang="en-US" dirty="0" smtClean="0">
                <a:latin typeface="+mj-lt"/>
              </a:rPr>
              <a:t>Used to prioritize and qualify WRRSP funded projects.</a:t>
            </a:r>
          </a:p>
          <a:p>
            <a:pPr lvl="2"/>
            <a:r>
              <a:rPr lang="en-US" dirty="0" smtClean="0">
                <a:latin typeface="+mj-lt"/>
              </a:rPr>
              <a:t>Based on identified aquatic life use impairments related to habitat.</a:t>
            </a:r>
          </a:p>
          <a:p>
            <a:r>
              <a:rPr lang="en-US" b="1" dirty="0" smtClean="0">
                <a:latin typeface="+mj-lt"/>
              </a:rPr>
              <a:t>DuPage </a:t>
            </a:r>
            <a:r>
              <a:rPr lang="en-US" b="1" dirty="0">
                <a:latin typeface="+mj-lt"/>
              </a:rPr>
              <a:t>River Salt Creek Working </a:t>
            </a:r>
            <a:r>
              <a:rPr lang="en-US" b="1" dirty="0" smtClean="0">
                <a:latin typeface="+mj-lt"/>
              </a:rPr>
              <a:t>Group IPS</a:t>
            </a:r>
            <a:r>
              <a:rPr lang="en-US" dirty="0" smtClean="0">
                <a:latin typeface="+mj-lt"/>
              </a:rPr>
              <a:t> (DuPage Co., IL)</a:t>
            </a:r>
          </a:p>
          <a:p>
            <a:pPr lvl="1"/>
            <a:r>
              <a:rPr lang="en-US" dirty="0" smtClean="0">
                <a:latin typeface="+mj-lt"/>
              </a:rPr>
              <a:t>Based on rotating basin surveys and includes </a:t>
            </a:r>
            <a:r>
              <a:rPr lang="en-US" dirty="0">
                <a:latin typeface="+mj-lt"/>
              </a:rPr>
              <a:t>consideration of:</a:t>
            </a:r>
          </a:p>
          <a:p>
            <a:pPr lvl="2"/>
            <a:r>
              <a:rPr lang="en-US" dirty="0">
                <a:latin typeface="+mj-lt"/>
              </a:rPr>
              <a:t>Waterbody ecological potential;</a:t>
            </a:r>
          </a:p>
          <a:p>
            <a:pPr lvl="2"/>
            <a:r>
              <a:rPr lang="en-US" dirty="0">
                <a:latin typeface="+mj-lt"/>
              </a:rPr>
              <a:t>“Restorability” of impairments revealed by monitoring and assessment;</a:t>
            </a:r>
          </a:p>
          <a:p>
            <a:pPr lvl="2"/>
            <a:r>
              <a:rPr lang="en-US" dirty="0">
                <a:latin typeface="+mj-lt"/>
              </a:rPr>
              <a:t>Effectiveness of “doable” restoration </a:t>
            </a:r>
            <a:r>
              <a:rPr lang="en-US" dirty="0" smtClean="0">
                <a:latin typeface="+mj-lt"/>
              </a:rPr>
              <a:t>options;</a:t>
            </a:r>
          </a:p>
          <a:p>
            <a:pPr lvl="2"/>
            <a:r>
              <a:rPr lang="en-US" dirty="0" smtClean="0">
                <a:latin typeface="+mj-lt"/>
              </a:rPr>
              <a:t>Being updated in 2016 based on lessons learned.</a:t>
            </a:r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98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04800" y="152400"/>
          <a:ext cx="3124200" cy="6528565"/>
        </p:xfrm>
        <a:graphic>
          <a:graphicData uri="http://schemas.openxmlformats.org/drawingml/2006/table">
            <a:tbl>
              <a:tblPr firstRow="1" firstCol="1" bandRow="1"/>
              <a:tblGrid>
                <a:gridCol w="1188855"/>
                <a:gridCol w="1935345"/>
              </a:tblGrid>
              <a:tr h="466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Stressor Categories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 Indicators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(Italic – Used in the IPS)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 Diversity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QHEI, QHEI Channel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6994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Bedded Sediment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QHEI Substrate Metric</a:t>
                      </a:r>
                      <a:r>
                        <a:rPr lang="en-US" sz="13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QHEI Embeddedness and Silt Scores</a:t>
                      </a: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8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Stream Flow Regime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Flow Index (LF), </a:t>
                      </a:r>
                      <a:r>
                        <a:rPr lang="en-US" sz="1300" i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HydroQHEI (LF), Impervious Surface</a:t>
                      </a:r>
                      <a:r>
                        <a:rPr lang="en-US" sz="13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(LF/HF), Mean Sept Flows (LF)</a:t>
                      </a: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6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Oxygen Demand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DO, BOD</a:t>
                      </a:r>
                      <a:endParaRPr lang="en-US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Acid/Alkaline Conditions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6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Dissolved Substances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Chloride, Conductivity, TDS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Suspended Substances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31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Nutrients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TP, </a:t>
                      </a:r>
                      <a:r>
                        <a:rPr lang="en-US" sz="1300" i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Nitrate, TKN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Conventional Toxics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Ammonia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66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Metals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Copper, Zinc, Lead, Manganese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94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Flood Plain/Land Use Quality</a:t>
                      </a:r>
                      <a:endParaRPr lang="en-US" sz="13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QHEI Riparian, </a:t>
                      </a:r>
                      <a:r>
                        <a:rPr lang="en-US" sz="1300" i="1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 Land Use, Catchment Land Use (Heavy Urban)</a:t>
                      </a:r>
                      <a:endParaRPr lang="en-US" sz="13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43" marR="82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52600"/>
            <a:ext cx="5363206" cy="3962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33800" y="381000"/>
            <a:ext cx="5257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MSDGC IPS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Variables &amp; Endpoints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9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4089569" cy="303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68" y="-193297"/>
            <a:ext cx="4125156" cy="324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43186"/>
              </p:ext>
            </p:extLst>
          </p:nvPr>
        </p:nvGraphicFramePr>
        <p:xfrm>
          <a:off x="152400" y="1142996"/>
          <a:ext cx="4267200" cy="4284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609600"/>
                <a:gridCol w="762000"/>
                <a:gridCol w="1143000"/>
                <a:gridCol w="914400"/>
              </a:tblGrid>
              <a:tr h="703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Stream Size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Aq. Life Use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IBI </a:t>
                      </a:r>
                      <a:r>
                        <a:rPr lang="en-US" sz="1100" dirty="0" err="1" smtClean="0">
                          <a:effectLst/>
                        </a:rPr>
                        <a:t>Biocrit-eria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Ref Values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Median (IQR)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Threshold Values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Headwater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EWH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68 (64.5-74.0)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F0"/>
                          </a:solidFill>
                          <a:effectLst/>
                        </a:rPr>
                        <a:t>77.35</a:t>
                      </a:r>
                      <a:endParaRPr lang="en-US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WWH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59.79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MWH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</a:rPr>
                        <a:t>31.69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V. Poor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C000"/>
                          </a:solidFill>
                          <a:effectLst/>
                        </a:rPr>
                        <a:t>21.15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Wadeable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EWH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73.5 (67.5-80.0)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F0"/>
                          </a:solidFill>
                          <a:effectLst/>
                        </a:rPr>
                        <a:t>78.45</a:t>
                      </a:r>
                      <a:endParaRPr lang="en-US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WWH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60.41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MWH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</a:rPr>
                        <a:t>31.56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V. Poor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C000"/>
                          </a:solidFill>
                          <a:effectLst/>
                        </a:rPr>
                        <a:t>20.74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Boatable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EWH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83.5 (77.25-84.75)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F0"/>
                          </a:solidFill>
                          <a:effectLst/>
                        </a:rPr>
                        <a:t>76.65</a:t>
                      </a:r>
                      <a:endParaRPr lang="en-US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WWH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60.06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MWH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</a:rPr>
                        <a:t>36.83</a:t>
                      </a:r>
                      <a:endParaRPr lang="en-US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V. Poor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C000"/>
                          </a:solidFill>
                          <a:effectLst/>
                        </a:rPr>
                        <a:t>26.88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144744"/>
            <a:ext cx="3154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QHEI (Habitat)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86400" y="1186544"/>
            <a:ext cx="2667000" cy="1404256"/>
            <a:chOff x="5486400" y="1186544"/>
            <a:chExt cx="2667000" cy="1404256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8153399" y="1295400"/>
              <a:ext cx="1" cy="1295400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519058" y="1186544"/>
              <a:ext cx="2620152" cy="3159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379860" y="1707996"/>
              <a:ext cx="2" cy="882804"/>
            </a:xfrm>
            <a:prstGeom prst="straightConnector1">
              <a:avLst/>
            </a:prstGeom>
            <a:ln w="57150"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486400" y="1676400"/>
              <a:ext cx="189346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496096" y="4114800"/>
            <a:ext cx="2517116" cy="1447800"/>
            <a:chOff x="5496096" y="4114800"/>
            <a:chExt cx="2517116" cy="14478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519058" y="4114800"/>
              <a:ext cx="249415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978695" y="4114800"/>
              <a:ext cx="1859" cy="1447800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305901" y="4572000"/>
              <a:ext cx="9299" cy="990600"/>
            </a:xfrm>
            <a:prstGeom prst="straightConnector1">
              <a:avLst/>
            </a:prstGeom>
            <a:ln w="57150"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496096" y="4572000"/>
              <a:ext cx="176560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5" descr="variegate_dar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40317"/>
            <a:ext cx="3313113" cy="142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28090" y="5963122"/>
            <a:ext cx="4965075" cy="600534"/>
            <a:chOff x="915185" y="5488470"/>
            <a:chExt cx="6653171" cy="1215129"/>
          </a:xfrm>
        </p:grpSpPr>
        <p:sp>
          <p:nvSpPr>
            <p:cNvPr id="24" name="TextBox 23"/>
            <p:cNvSpPr txBox="1"/>
            <p:nvPr/>
          </p:nvSpPr>
          <p:spPr>
            <a:xfrm>
              <a:off x="915185" y="5488470"/>
              <a:ext cx="1846526" cy="1215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 smtClean="0">
                  <a:latin typeface="+mj-lt"/>
                </a:rPr>
                <a:t>QHEI Stressor</a:t>
              </a:r>
            </a:p>
            <a:p>
              <a:pPr algn="r"/>
              <a:r>
                <a:rPr lang="en-US" b="1" i="1" dirty="0" smtClean="0">
                  <a:latin typeface="+mj-lt"/>
                </a:rPr>
                <a:t>Rank:</a:t>
              </a:r>
              <a:endParaRPr lang="en-US" b="1" i="1" dirty="0"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7600" y="5791198"/>
              <a:ext cx="1600200" cy="152402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21594000" scaled="0"/>
            </a:gra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39215" y="5791202"/>
              <a:ext cx="1009185" cy="152398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48400" y="5791200"/>
              <a:ext cx="1143000" cy="152400"/>
            </a:xfrm>
            <a:prstGeom prst="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09695" y="5791198"/>
              <a:ext cx="847905" cy="152402"/>
            </a:xfrm>
            <a:prstGeom prst="rect">
              <a:avLst/>
            </a:prstGeom>
            <a:solidFill>
              <a:srgbClr val="FF0000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8248" y="5978693"/>
              <a:ext cx="521306" cy="694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10</a:t>
              </a:r>
              <a:endParaRPr lang="en-US" b="1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60400" y="5966805"/>
              <a:ext cx="375613" cy="694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4</a:t>
              </a:r>
              <a:endParaRPr lang="en-US" b="1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60294" y="5964045"/>
              <a:ext cx="375613" cy="694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2</a:t>
              </a:r>
              <a:endParaRPr lang="en-US" b="1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92743" y="5937356"/>
              <a:ext cx="375613" cy="694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0</a:t>
              </a:r>
              <a:endParaRPr lang="en-US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1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Stressor and Response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Normalized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Same Scale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36665"/>
              </p:ext>
            </p:extLst>
          </p:nvPr>
        </p:nvGraphicFramePr>
        <p:xfrm>
          <a:off x="1752599" y="1981200"/>
          <a:ext cx="6477001" cy="4495800"/>
        </p:xfrm>
        <a:graphic>
          <a:graphicData uri="http://schemas.openxmlformats.org/drawingml/2006/table">
            <a:tbl>
              <a:tblPr/>
              <a:tblGrid>
                <a:gridCol w="1671979"/>
                <a:gridCol w="2887615"/>
                <a:gridCol w="1181123"/>
                <a:gridCol w="736284"/>
              </a:tblGrid>
              <a:tr h="32112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12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1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Stressor Rank Guide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Narrative 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Aquatic Life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Equivalent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Numeric Range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Excellent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Exceptional Warmwater Habitat (EWH)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Warmwater Habitat (WWH)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Modified Warmwater Habitat (MWH)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 Resource Water (LRW)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Very Poor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Never Acceptable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12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1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3" y="762000"/>
            <a:ext cx="9171964" cy="3810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332239" y="0"/>
            <a:ext cx="64770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Principal IPS Outputs</a:t>
            </a:r>
            <a:endParaRPr lang="en-US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8436" r="22402" b="1955"/>
          <a:stretch/>
        </p:blipFill>
        <p:spPr bwMode="auto">
          <a:xfrm>
            <a:off x="1066800" y="685800"/>
            <a:ext cx="71628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0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802" y="1904998"/>
          <a:ext cx="8776500" cy="4419601"/>
        </p:xfrm>
        <a:graphic>
          <a:graphicData uri="http://schemas.openxmlformats.org/drawingml/2006/table">
            <a:tbl>
              <a:tblPr firstRow="1" firstCol="1" bandRow="1"/>
              <a:tblGrid>
                <a:gridCol w="1295393"/>
                <a:gridCol w="758105"/>
                <a:gridCol w="1098998"/>
                <a:gridCol w="397658"/>
                <a:gridCol w="2493097"/>
                <a:gridCol w="1426662"/>
                <a:gridCol w="1306587"/>
              </a:tblGrid>
              <a:tr h="61788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 Stressor and Response Variables (0-10 Scale)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 Restorability, Susceptibility and Threat Scores (0-100 Scale)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576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Narrative Condition Scale/Aquatic Life Use Tier</a:t>
                      </a:r>
                      <a:r>
                        <a:rPr lang="en-US" sz="17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Stressor Rank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Restorability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Susceptibility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Threat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6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EWH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0.1-2.0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restorability score is not assigned to sites that attain their designated use.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50-100 High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0-50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WWH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2.01-4.0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0-50 Low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51-100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MWH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4.01-6.0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67-100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susceptibility or threat score is not assigned to impaired sites.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LRW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6.01-8.0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Intermediate 34-66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Poor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8.01-10.0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0-33</a:t>
                      </a:r>
                    </a:p>
                  </a:txBody>
                  <a:tcPr marL="109900" marR="10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102" y="304800"/>
            <a:ext cx="84582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Restorability or Susceptibility/Threat Scores at Each Site, Reach, &amp; Huc 12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234"/>
          <p:cNvSpPr txBox="1">
            <a:spLocks noChangeArrowheads="1"/>
          </p:cNvSpPr>
          <p:nvPr/>
        </p:nvSpPr>
        <p:spPr bwMode="auto">
          <a:xfrm>
            <a:off x="914400" y="2514600"/>
            <a:ext cx="7696200" cy="2308324"/>
          </a:xfrm>
          <a:prstGeom prst="rect">
            <a:avLst/>
          </a:prstGeom>
          <a:solidFill>
            <a:srgbClr val="FFFFFF">
              <a:lumMod val="50000"/>
              <a:alpha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Since Illinois lacks a TALU structure in their WQS we will need to develop and apply an equivalent structure within the NE Illinois IPS . . .</a:t>
            </a:r>
          </a:p>
        </p:txBody>
      </p:sp>
    </p:spTree>
    <p:extLst>
      <p:ext uri="{BB962C8B-B14F-4D97-AF65-F5344CB8AC3E}">
        <p14:creationId xmlns:p14="http://schemas.microsoft.com/office/powerpoint/2010/main" val="31002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2621340"/>
            <a:ext cx="7848600" cy="1569660"/>
          </a:xfrm>
          <a:prstGeom prst="rect">
            <a:avLst/>
          </a:prstGeom>
          <a:solidFill>
            <a:srgbClr val="808080">
              <a:alpha val="8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 . . we could use the IAWA sponsored effort to add tiered aquatic life uses to the Illinois WQS (2012) as a template.</a:t>
            </a:r>
          </a:p>
        </p:txBody>
      </p:sp>
    </p:spTree>
    <p:extLst>
      <p:ext uri="{BB962C8B-B14F-4D97-AF65-F5344CB8AC3E}">
        <p14:creationId xmlns:p14="http://schemas.microsoft.com/office/powerpoint/2010/main" val="931664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 Dashboard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03020"/>
            <a:ext cx="6172200" cy="555498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7848600" cy="1569660"/>
          </a:xfrm>
          <a:prstGeom prst="rect">
            <a:avLst/>
          </a:prstGeom>
          <a:solidFill>
            <a:srgbClr val="808080">
              <a:alpha val="8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 watershed-based GIS platform for Lake County already exists – adding IPS results and information seems feasible.</a:t>
            </a:r>
          </a:p>
        </p:txBody>
      </p:sp>
    </p:spTree>
    <p:extLst>
      <p:ext uri="{BB962C8B-B14F-4D97-AF65-F5344CB8AC3E}">
        <p14:creationId xmlns:p14="http://schemas.microsoft.com/office/powerpoint/2010/main" val="35238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150" y="762000"/>
            <a:ext cx="7658100" cy="914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IPS: 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Stronger Scientific Basis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Setting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Decision-Making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81000" y="1828800"/>
            <a:ext cx="8382000" cy="4800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Identify the most limiting stressors in receiving streams based on comprehensive monitoring and assessment (M&amp;A).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Develop a database and tools that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can be queried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(and applied) at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site, reach,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 sub-watershed levels (HUC12).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Identify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“highest return” projects –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both restoration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 protection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options.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Address required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regulatory actions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to attain WQS (e.g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NPDES, TMDLs, nutrients) while cost-effectively improving other aquatic life impairments (e.g., habitat).</a:t>
            </a:r>
          </a:p>
          <a:p>
            <a:pPr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DuPage Salt Creek Watershed Workgroup (DRSCW), Upper Des Plaines Watershed (DRWW), and Metropolitan Sewer District of Greater Cincinnati (MSDGC) thus far.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76200"/>
            <a:ext cx="8229600" cy="762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Prioritization Systems</a:t>
            </a:r>
            <a:endParaRPr lang="en-US" b="1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6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76842" y="269472"/>
            <a:ext cx="5695114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General Steps in IPS Develo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ment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19995" y="1489422"/>
            <a:ext cx="2582352" cy="1494788"/>
            <a:chOff x="4219995" y="1489422"/>
            <a:chExt cx="2582352" cy="1494788"/>
          </a:xfrm>
        </p:grpSpPr>
        <p:sp>
          <p:nvSpPr>
            <p:cNvPr id="8" name="Rounded Rectangle 7"/>
            <p:cNvSpPr/>
            <p:nvPr/>
          </p:nvSpPr>
          <p:spPr>
            <a:xfrm>
              <a:off x="4973550" y="1489422"/>
              <a:ext cx="1828797" cy="838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Rotating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Watershed  M&amp;A</a:t>
              </a:r>
              <a:endPara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rot="16200000" flipH="1">
              <a:off x="4008794" y="2040001"/>
              <a:ext cx="1155410" cy="733007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97559" y="2990768"/>
            <a:ext cx="3312840" cy="3638632"/>
            <a:chOff x="3697559" y="2990768"/>
            <a:chExt cx="3312840" cy="3638632"/>
          </a:xfrm>
        </p:grpSpPr>
        <p:sp>
          <p:nvSpPr>
            <p:cNvPr id="5" name="Rounded Rectangle 4"/>
            <p:cNvSpPr/>
            <p:nvPr/>
          </p:nvSpPr>
          <p:spPr>
            <a:xfrm>
              <a:off x="5105400" y="5791200"/>
              <a:ext cx="1904999" cy="838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Proximate Causes &amp; Sources of Impairment Identified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97559" y="2990768"/>
              <a:ext cx="1524000" cy="20565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Stressor Identification Process: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Biocriteria Impairment with Stressor Threshold Analyses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rot="10800000" flipH="1">
              <a:off x="4343400" y="5047292"/>
              <a:ext cx="762000" cy="1314367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7998" y="2984209"/>
            <a:ext cx="1600200" cy="3340390"/>
            <a:chOff x="6857998" y="2984209"/>
            <a:chExt cx="1600200" cy="3340390"/>
          </a:xfrm>
        </p:grpSpPr>
        <p:sp>
          <p:nvSpPr>
            <p:cNvPr id="6" name="Rounded Rectangle 5"/>
            <p:cNvSpPr/>
            <p:nvPr/>
          </p:nvSpPr>
          <p:spPr>
            <a:xfrm>
              <a:off x="6857998" y="2984209"/>
              <a:ext cx="1600200" cy="194031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Implement Management Actions: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CSO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SSO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Stormwater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Habitat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Other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Bent Arrow 12"/>
            <p:cNvSpPr/>
            <p:nvPr/>
          </p:nvSpPr>
          <p:spPr>
            <a:xfrm rot="5400000" flipH="1">
              <a:off x="6729458" y="5205460"/>
              <a:ext cx="1400079" cy="838200"/>
            </a:xfrm>
            <a:prstGeom prst="bentArrow">
              <a:avLst>
                <a:gd name="adj1" fmla="val 25000"/>
                <a:gd name="adj2" fmla="val 23652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689" y="1325339"/>
            <a:ext cx="4557586" cy="3017797"/>
            <a:chOff x="405689" y="1325339"/>
            <a:chExt cx="4557586" cy="3017797"/>
          </a:xfrm>
        </p:grpSpPr>
        <p:sp>
          <p:nvSpPr>
            <p:cNvPr id="15" name="Rectangle 14"/>
            <p:cNvSpPr/>
            <p:nvPr/>
          </p:nvSpPr>
          <p:spPr>
            <a:xfrm>
              <a:off x="405689" y="1325339"/>
              <a:ext cx="1981200" cy="221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IPS development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examines data at regional scale to refine thresholds for deriving restorability &amp; susceptibility factors</a:t>
              </a:r>
              <a:endPara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2417708" y="1489421"/>
              <a:ext cx="2545567" cy="47272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flipV="1">
              <a:off x="1219200" y="3543038"/>
              <a:ext cx="2454198" cy="800098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12620" y="1676400"/>
            <a:ext cx="1035978" cy="1371112"/>
            <a:chOff x="6812620" y="1676400"/>
            <a:chExt cx="1035978" cy="1371112"/>
          </a:xfrm>
        </p:grpSpPr>
        <p:sp>
          <p:nvSpPr>
            <p:cNvPr id="14" name="Bent Arrow 13"/>
            <p:cNvSpPr/>
            <p:nvPr/>
          </p:nvSpPr>
          <p:spPr>
            <a:xfrm flipH="1">
              <a:off x="6812620" y="1676400"/>
              <a:ext cx="959779" cy="130780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7121251" y="2320165"/>
              <a:ext cx="1085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Feedback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7048" y="3543038"/>
            <a:ext cx="2870911" cy="3214109"/>
            <a:chOff x="217048" y="3543038"/>
            <a:chExt cx="2870911" cy="3214109"/>
          </a:xfrm>
        </p:grpSpPr>
        <p:sp>
          <p:nvSpPr>
            <p:cNvPr id="22" name="Rounded Rectangle 21"/>
            <p:cNvSpPr/>
            <p:nvPr/>
          </p:nvSpPr>
          <p:spPr>
            <a:xfrm>
              <a:off x="217048" y="4394683"/>
              <a:ext cx="2870911" cy="23624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/>
                </a:rPr>
                <a:t>Results are made available via a “Dashboard” (ArcGIS, Power BI</a:t>
              </a:r>
              <a:r>
                <a:rPr lang="en-US" sz="2000" b="1" dirty="0">
                  <a:solidFill>
                    <a:srgbClr val="FFFF00"/>
                  </a:solidFill>
                  <a:latin typeface="Calibri"/>
                </a:rPr>
                <a:t>,</a:t>
              </a:r>
              <a:r>
                <a:rPr lang="en-US" sz="2000" b="1" dirty="0" smtClean="0">
                  <a:solidFill>
                    <a:srgbClr val="FFFF00"/>
                  </a:solidFill>
                  <a:latin typeface="Calibri"/>
                </a:rPr>
                <a:t> etc.) with all supporting information in subsequent tabs.</a:t>
              </a:r>
              <a:endParaRPr lang="en-US" sz="2000" b="1" dirty="0">
                <a:solidFill>
                  <a:srgbClr val="FFFF00"/>
                </a:solidFill>
                <a:latin typeface="Calibri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09548" y="3543038"/>
              <a:ext cx="3235" cy="851645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07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Statistically Demonstrated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Stressor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Indicators: DRSCW 2010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949325">
              <a:buFontTx/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	</a:t>
            </a:r>
            <a:r>
              <a:rPr lang="en-US" sz="2400" b="1" u="sng" dirty="0" smtClean="0">
                <a:latin typeface="Calibri" panose="020F0502020204030204" pitchFamily="34" charset="0"/>
              </a:rPr>
              <a:t>	</a:t>
            </a:r>
            <a:r>
              <a:rPr lang="en-US" sz="2800" b="1" u="sng" dirty="0" smtClean="0">
                <a:latin typeface="Calibri" panose="020F0502020204030204" pitchFamily="34" charset="0"/>
              </a:rPr>
              <a:t>Parameter      	       mIBI        	 	fIBI</a:t>
            </a:r>
            <a:r>
              <a:rPr lang="en-US" sz="2400" b="1" u="sng" dirty="0" smtClean="0">
                <a:latin typeface="Calibri" panose="020F0502020204030204" pitchFamily="34" charset="0"/>
              </a:rPr>
              <a:t>	 </a:t>
            </a:r>
          </a:p>
          <a:p>
            <a:pPr lvl="1">
              <a:tabLst>
                <a:tab pos="4916488" algn="ctr"/>
                <a:tab pos="6970713" algn="ctr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Riparian Score        	5       	</a:t>
            </a:r>
            <a:r>
              <a:rPr lang="en-US" sz="2000" dirty="0" smtClean="0">
                <a:latin typeface="Calibri" panose="020F0502020204030204" pitchFamily="34" charset="0"/>
              </a:rPr>
              <a:t>Regression</a:t>
            </a:r>
          </a:p>
          <a:p>
            <a:pPr lvl="1">
              <a:tabLst>
                <a:tab pos="4916488" algn="ctr"/>
                <a:tab pos="6970713" algn="ctr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Riffle Score                      	          4             	3</a:t>
            </a:r>
          </a:p>
          <a:p>
            <a:pPr lvl="1">
              <a:tabLst>
                <a:tab pos="4916488" algn="ctr"/>
                <a:tab pos="6970713" algn="ctr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Channel Score                  	    </a:t>
            </a:r>
            <a:r>
              <a:rPr lang="en-US" sz="2000" dirty="0" smtClean="0">
                <a:latin typeface="Calibri" panose="020F0502020204030204" pitchFamily="34" charset="0"/>
              </a:rPr>
              <a:t>Regression</a:t>
            </a:r>
            <a:r>
              <a:rPr lang="en-US" sz="2400" dirty="0" smtClean="0">
                <a:latin typeface="Calibri" panose="020F0502020204030204" pitchFamily="34" charset="0"/>
              </a:rPr>
              <a:t>   	10</a:t>
            </a:r>
          </a:p>
          <a:p>
            <a:pPr lvl="1">
              <a:tabLst>
                <a:tab pos="4916488" algn="ctr"/>
                <a:tab pos="6970713" algn="ctr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Substrate  Score             	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             9                	</a:t>
            </a:r>
            <a:r>
              <a:rPr lang="en-US" sz="2000" dirty="0">
                <a:latin typeface="Calibri" panose="020F0502020204030204" pitchFamily="34" charset="0"/>
              </a:rPr>
              <a:t>Regression</a:t>
            </a:r>
          </a:p>
          <a:p>
            <a:pPr lvl="1">
              <a:tabLst>
                <a:tab pos="4916488" algn="ctr"/>
                <a:tab pos="6970713" algn="ctr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Pool Score                       	                 7                    	7</a:t>
            </a:r>
          </a:p>
          <a:p>
            <a:pPr lvl="1">
              <a:tabLst>
                <a:tab pos="4916488" algn="ctr"/>
                <a:tab pos="6970713" algn="ctr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Chloride                          	 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     141 mg/l       	112 mg/l</a:t>
            </a:r>
          </a:p>
          <a:p>
            <a:pPr lvl="1">
              <a:tabLst>
                <a:tab pos="4916488" algn="ctr"/>
                <a:tab pos="6970713" algn="ctr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TKN                                    	</a:t>
            </a:r>
            <a:r>
              <a:rPr lang="en-US" sz="2000" dirty="0" smtClean="0">
                <a:latin typeface="Calibri" panose="020F0502020204030204" pitchFamily="34" charset="0"/>
              </a:rPr>
              <a:t>Regression</a:t>
            </a:r>
            <a:r>
              <a:rPr lang="en-US" sz="2400" dirty="0" smtClean="0">
                <a:latin typeface="Calibri" panose="020F0502020204030204" pitchFamily="34" charset="0"/>
              </a:rPr>
              <a:t>  	1.0 mg/l</a:t>
            </a:r>
          </a:p>
          <a:p>
            <a:pPr lvl="1">
              <a:tabLst>
                <a:tab pos="4916488" algn="ctr"/>
                <a:tab pos="6970713" algn="ctr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BOD</a:t>
            </a:r>
            <a:r>
              <a:rPr lang="en-US" sz="2400" baseline="-25000" dirty="0" smtClean="0">
                <a:latin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</a:rPr>
              <a:t>      </a:t>
            </a:r>
            <a:r>
              <a:rPr lang="en-US" sz="2000" dirty="0" smtClean="0">
                <a:latin typeface="Calibri" panose="020F0502020204030204" pitchFamily="34" charset="0"/>
              </a:rPr>
              <a:t>Regression</a:t>
            </a:r>
            <a:r>
              <a:rPr lang="en-US" sz="2400" dirty="0" smtClean="0">
                <a:latin typeface="Calibri" panose="020F0502020204030204" pitchFamily="34" charset="0"/>
              </a:rPr>
              <a:t>      	</a:t>
            </a:r>
            <a:r>
              <a:rPr lang="en-US" sz="2000" dirty="0">
                <a:latin typeface="Calibri" panose="020F0502020204030204" pitchFamily="34" charset="0"/>
              </a:rPr>
              <a:t>Regression</a:t>
            </a:r>
          </a:p>
          <a:p>
            <a:pPr lvl="1">
              <a:tabLst>
                <a:tab pos="4916488" algn="ctr"/>
                <a:tab pos="6970713" algn="ctr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NH3N                                 	      </a:t>
            </a:r>
            <a:r>
              <a:rPr lang="en-US" sz="2000" dirty="0" smtClean="0">
                <a:latin typeface="Calibri" panose="020F0502020204030204" pitchFamily="34" charset="0"/>
              </a:rPr>
              <a:t>Regression</a:t>
            </a:r>
            <a:r>
              <a:rPr lang="en-US" sz="2400" dirty="0" smtClean="0">
                <a:latin typeface="Calibri" panose="020F0502020204030204" pitchFamily="34" charset="0"/>
              </a:rPr>
              <a:t>        	0.15 mg/l</a:t>
            </a:r>
          </a:p>
          <a:p>
            <a:pPr>
              <a:buFontTx/>
              <a:buNone/>
            </a:pPr>
            <a:endParaRPr lang="en-US" sz="2400" dirty="0" smtClean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446" y="2133600"/>
            <a:ext cx="743754" cy="2057400"/>
            <a:chOff x="94446" y="2133600"/>
            <a:chExt cx="743754" cy="2057400"/>
          </a:xfrm>
        </p:grpSpPr>
        <p:sp>
          <p:nvSpPr>
            <p:cNvPr id="2" name="Left Brace 1"/>
            <p:cNvSpPr/>
            <p:nvPr/>
          </p:nvSpPr>
          <p:spPr>
            <a:xfrm>
              <a:off x="685800" y="2133600"/>
              <a:ext cx="152400" cy="20574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-336377" y="2869913"/>
              <a:ext cx="14464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Habitat</a:t>
              </a:r>
              <a:endParaRPr lang="en-US" sz="3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2" y="4200219"/>
            <a:ext cx="761998" cy="1819581"/>
            <a:chOff x="76202" y="4200219"/>
            <a:chExt cx="761998" cy="1819581"/>
          </a:xfrm>
        </p:grpSpPr>
        <p:sp>
          <p:nvSpPr>
            <p:cNvPr id="5" name="Left Brace 4"/>
            <p:cNvSpPr/>
            <p:nvPr/>
          </p:nvSpPr>
          <p:spPr>
            <a:xfrm>
              <a:off x="685800" y="4267200"/>
              <a:ext cx="152400" cy="17526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499180" y="4775601"/>
              <a:ext cx="17355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Chemical</a:t>
              </a:r>
              <a:endParaRPr lang="en-US" sz="3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6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IPS?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Allows users to </a:t>
            </a:r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visualize and rank </a:t>
            </a:r>
            <a:r>
              <a:rPr lang="en-US" dirty="0" smtClean="0">
                <a:latin typeface="+mj-lt"/>
              </a:rPr>
              <a:t>aquatic life use aspects of CWA water quality issues:</a:t>
            </a:r>
          </a:p>
          <a:p>
            <a:pPr lvl="1"/>
            <a:r>
              <a:rPr lang="en-US" dirty="0" smtClean="0">
                <a:latin typeface="+mj-lt"/>
              </a:rPr>
              <a:t>Identifies designated aquatic life uses (goals) for streams and rivers.</a:t>
            </a:r>
          </a:p>
          <a:p>
            <a:pPr lvl="1"/>
            <a:r>
              <a:rPr lang="en-US" dirty="0" smtClean="0">
                <a:latin typeface="+mj-lt"/>
              </a:rPr>
              <a:t>Identifies aquatic life impaired reaches including severity and extent.</a:t>
            </a:r>
          </a:p>
          <a:p>
            <a:pPr lvl="1"/>
            <a:r>
              <a:rPr lang="en-US" dirty="0" smtClean="0">
                <a:latin typeface="+mj-lt"/>
              </a:rPr>
              <a:t>Identifies causes of impairment.</a:t>
            </a:r>
          </a:p>
          <a:p>
            <a:pPr lvl="1"/>
            <a:r>
              <a:rPr lang="en-US" i="1" dirty="0" smtClean="0">
                <a:latin typeface="+mj-lt"/>
              </a:rPr>
              <a:t>A </a:t>
            </a:r>
            <a:r>
              <a:rPr lang="en-US" i="1" u="sng" dirty="0" smtClean="0">
                <a:latin typeface="+mj-lt"/>
              </a:rPr>
              <a:t>standardized</a:t>
            </a:r>
            <a:r>
              <a:rPr lang="en-US" dirty="0" smtClean="0">
                <a:latin typeface="+mj-lt"/>
              </a:rPr>
              <a:t> approach to viewing data linked to attainment of aquatic life uses.</a:t>
            </a:r>
          </a:p>
          <a:p>
            <a:pPr lvl="1"/>
            <a:r>
              <a:rPr lang="en-US" dirty="0" smtClean="0">
                <a:latin typeface="+mj-lt"/>
              </a:rPr>
              <a:t>Sites, reaches, and watersheds ranked by </a:t>
            </a:r>
            <a:r>
              <a:rPr lang="en-US" b="1" i="1" u="sng" dirty="0" smtClean="0">
                <a:solidFill>
                  <a:srgbClr val="C00000"/>
                </a:solidFill>
                <a:latin typeface="+mj-lt"/>
              </a:rPr>
              <a:t>Restorability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(for impaired waters) and </a:t>
            </a:r>
            <a:r>
              <a:rPr lang="en-US" b="1" i="1" u="sng" dirty="0" smtClean="0">
                <a:solidFill>
                  <a:srgbClr val="0070C0"/>
                </a:solidFill>
                <a:latin typeface="+mj-lt"/>
              </a:rPr>
              <a:t>Susceptibility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&amp; </a:t>
            </a:r>
            <a:r>
              <a:rPr lang="en-US" b="1" i="1" u="sng" dirty="0" smtClean="0">
                <a:solidFill>
                  <a:srgbClr val="00B050"/>
                </a:solidFill>
                <a:latin typeface="+mj-lt"/>
              </a:rPr>
              <a:t>Threat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(for attaining waters).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6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26112"/>
            <a:ext cx="4305300" cy="5345988"/>
            <a:chOff x="4800600" y="26112"/>
            <a:chExt cx="4305300" cy="53459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1066800"/>
              <a:ext cx="4171950" cy="4305300"/>
            </a:xfrm>
            <a:prstGeom prst="rect">
              <a:avLst/>
            </a:prstGeom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4953000" y="26112"/>
              <a:ext cx="4152900" cy="10406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 IL M&amp;A and IPS Update</a:t>
              </a:r>
              <a:endPara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itle 3"/>
          <p:cNvSpPr txBox="1">
            <a:spLocks/>
          </p:cNvSpPr>
          <p:nvPr/>
        </p:nvSpPr>
        <p:spPr>
          <a:xfrm>
            <a:off x="5562600" y="3657600"/>
            <a:ext cx="1981200" cy="53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DRSCW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415087" y="2209800"/>
            <a:ext cx="1095375" cy="5334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DRWW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029200" y="4030938"/>
            <a:ext cx="1095375" cy="53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IEPA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160740" y="2599944"/>
            <a:ext cx="1095375" cy="53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IEPA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8288"/>
            <a:ext cx="4800600" cy="6633888"/>
            <a:chOff x="152400" y="18288"/>
            <a:chExt cx="4800600" cy="66338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8288"/>
              <a:ext cx="4800600" cy="6633888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3124200" y="762000"/>
              <a:ext cx="7620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5029200" y="2057400"/>
            <a:ext cx="3124200" cy="289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 rot="17875668">
            <a:off x="6983441" y="3924300"/>
            <a:ext cx="1095375" cy="533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LDPW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6865909" y="2857501"/>
            <a:ext cx="1095375" cy="5334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NBWW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234"/>
          <p:cNvSpPr txBox="1">
            <a:spLocks noChangeArrowheads="1"/>
          </p:cNvSpPr>
          <p:nvPr/>
        </p:nvSpPr>
        <p:spPr bwMode="auto">
          <a:xfrm>
            <a:off x="609600" y="533400"/>
            <a:ext cx="8534400" cy="1754326"/>
          </a:xfrm>
          <a:prstGeom prst="rect">
            <a:avLst/>
          </a:prstGeom>
          <a:solidFill>
            <a:srgbClr val="FFFFFF">
              <a:lumMod val="50000"/>
              <a:alpha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Monitoring initiated in 2006 (DRSCW) – first Integrated Prioritization System (IPS) in 2010 after 3 years data collection.</a:t>
            </a:r>
          </a:p>
        </p:txBody>
      </p:sp>
      <p:sp>
        <p:nvSpPr>
          <p:cNvPr id="20" name="Text Box 234"/>
          <p:cNvSpPr txBox="1">
            <a:spLocks noChangeArrowheads="1"/>
          </p:cNvSpPr>
          <p:nvPr/>
        </p:nvSpPr>
        <p:spPr bwMode="auto">
          <a:xfrm>
            <a:off x="609600" y="5221019"/>
            <a:ext cx="8534400" cy="1200329"/>
          </a:xfrm>
          <a:prstGeom prst="rect">
            <a:avLst/>
          </a:prstGeom>
          <a:solidFill>
            <a:srgbClr val="FFFFFF">
              <a:lumMod val="50000"/>
              <a:alpha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IPS update and expansion across all four groups in NE Illinois in 2018.</a:t>
            </a:r>
          </a:p>
        </p:txBody>
      </p:sp>
      <p:sp>
        <p:nvSpPr>
          <p:cNvPr id="21" name="Text Box 234"/>
          <p:cNvSpPr txBox="1">
            <a:spLocks noChangeArrowheads="1"/>
          </p:cNvSpPr>
          <p:nvPr/>
        </p:nvSpPr>
        <p:spPr bwMode="auto">
          <a:xfrm>
            <a:off x="609600" y="2284207"/>
            <a:ext cx="8534400" cy="1754326"/>
          </a:xfrm>
          <a:prstGeom prst="rect">
            <a:avLst/>
          </a:prstGeom>
          <a:solidFill>
            <a:srgbClr val="FFFFFF">
              <a:lumMod val="50000"/>
              <a:alpha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M&amp;A is ongoing – DRSCW added a 4</a:t>
            </a:r>
            <a:r>
              <a:rPr lang="en-US" sz="3600" b="1" kern="0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</a:t>
            </a:r>
            <a:r>
              <a:rPr lang="en-US" sz="3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watershed in 2012; three new watershed groups added in 2016-17.</a:t>
            </a:r>
          </a:p>
        </p:txBody>
      </p:sp>
      <p:sp>
        <p:nvSpPr>
          <p:cNvPr id="22" name="Text Box 234"/>
          <p:cNvSpPr txBox="1">
            <a:spLocks noChangeArrowheads="1"/>
          </p:cNvSpPr>
          <p:nvPr/>
        </p:nvSpPr>
        <p:spPr bwMode="auto">
          <a:xfrm>
            <a:off x="609600" y="4028986"/>
            <a:ext cx="8534400" cy="1200329"/>
          </a:xfrm>
          <a:prstGeom prst="rect">
            <a:avLst/>
          </a:prstGeom>
          <a:solidFill>
            <a:srgbClr val="FFFFFF">
              <a:lumMod val="50000"/>
              <a:alpha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POTWs required to become dues paying members by NPDES permit condition.</a:t>
            </a:r>
          </a:p>
        </p:txBody>
      </p:sp>
    </p:spTree>
    <p:extLst>
      <p:ext uri="{BB962C8B-B14F-4D97-AF65-F5344CB8AC3E}">
        <p14:creationId xmlns:p14="http://schemas.microsoft.com/office/powerpoint/2010/main" val="3836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4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0"/>
            <a:ext cx="838200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DRSCW-DRWW M&amp;A Relationship to IL EPA M&amp;A</a:t>
            </a:r>
            <a:endParaRPr lang="en-US" sz="3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1219200"/>
            <a:ext cx="8382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1775" indent="-231775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~5-6+ times the number of IL EPA sites per watershed – over extrapolation from single sites.</a:t>
            </a:r>
          </a:p>
          <a:p>
            <a:pPr marL="231775" indent="-231775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Little to no coverage of &lt;5 mi.</a:t>
            </a:r>
            <a:r>
              <a:rPr lang="en-US" sz="2800" b="1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by IL EPA – many unassessed streams.</a:t>
            </a:r>
          </a:p>
          <a:p>
            <a:pPr marL="231775" indent="-231775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Overlap in stressors mostly at categorical level – differences in specific stressors.</a:t>
            </a:r>
          </a:p>
          <a:p>
            <a:pPr marL="231775" indent="-231775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Minimal direct use of IL EPA data except for reference data adjacent to areas for IPS development.</a:t>
            </a:r>
          </a:p>
          <a:p>
            <a:pPr marL="231775" indent="-231775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IL EPA M&amp;A support for TMDLs limited to delineation of impaired segments.</a:t>
            </a:r>
          </a:p>
          <a:p>
            <a:pPr marL="231775" indent="-231775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IL biologically based stressor thresholds are available  – a major IPS developmental task.</a:t>
            </a:r>
          </a:p>
        </p:txBody>
      </p:sp>
    </p:spTree>
    <p:extLst>
      <p:ext uri="{BB962C8B-B14F-4D97-AF65-F5344CB8AC3E}">
        <p14:creationId xmlns:p14="http://schemas.microsoft.com/office/powerpoint/2010/main" val="18781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864"/>
            <a:ext cx="6882319" cy="6863603"/>
          </a:xfrm>
          <a:prstGeom prst="rect">
            <a:avLst/>
          </a:prstGeom>
        </p:spPr>
      </p:pic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154399" y="6248400"/>
            <a:ext cx="8859520" cy="46166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http://www.msdgc.org/initiatives/water_quality/index.html</a:t>
            </a:r>
          </a:p>
        </p:txBody>
      </p:sp>
      <p:sp>
        <p:nvSpPr>
          <p:cNvPr id="5" name="Text Box 234"/>
          <p:cNvSpPr txBox="1">
            <a:spLocks noChangeArrowheads="1"/>
          </p:cNvSpPr>
          <p:nvPr/>
        </p:nvSpPr>
        <p:spPr bwMode="auto">
          <a:xfrm>
            <a:off x="304800" y="2667000"/>
            <a:ext cx="8534400" cy="1754326"/>
          </a:xfrm>
          <a:prstGeom prst="rect">
            <a:avLst/>
          </a:prstGeom>
          <a:solidFill>
            <a:srgbClr val="FFFFFF">
              <a:lumMod val="50000"/>
              <a:alpha val="8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 derivation of regionally relevant biological effect-based thresholds is an important first step.</a:t>
            </a:r>
            <a:endParaRPr lang="en-US" sz="36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68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Derivation of Stressor Benchmarks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Multiple options for stressor benchmarks:</a:t>
            </a:r>
          </a:p>
          <a:p>
            <a:pPr lvl="1"/>
            <a:r>
              <a:rPr lang="en-US" sz="2800" dirty="0" smtClean="0">
                <a:latin typeface="+mj-lt"/>
              </a:rPr>
              <a:t>Water quality criteria where they exist (ammonia, dissolved oxygen).</a:t>
            </a:r>
          </a:p>
          <a:p>
            <a:pPr lvl="1"/>
            <a:r>
              <a:rPr lang="en-US" sz="2800" dirty="0" smtClean="0">
                <a:latin typeface="+mj-lt"/>
              </a:rPr>
              <a:t>Regionally derived biological stressor benchmarks.</a:t>
            </a:r>
          </a:p>
          <a:p>
            <a:pPr lvl="1"/>
            <a:r>
              <a:rPr lang="en-US" sz="2800" dirty="0" smtClean="0">
                <a:latin typeface="+mj-lt"/>
              </a:rPr>
              <a:t>Regional reference </a:t>
            </a:r>
            <a:r>
              <a:rPr lang="en-US" sz="2800" dirty="0" smtClean="0">
                <a:latin typeface="+mj-lt"/>
              </a:rPr>
              <a:t>conditions (not effect based).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Regionally derived benchmarks provide thresholds for parameters without WQ criteria and more relevant and accurate effect thresholds for parameters with statewide </a:t>
            </a:r>
            <a:r>
              <a:rPr lang="en-US" sz="2800" dirty="0" smtClean="0">
                <a:latin typeface="+mj-lt"/>
              </a:rPr>
              <a:t>or otherwise outdated criteria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6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84056A1-A496-4F9C-AA62-8B769F39F0E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BC32569-94E5-4AB8-9A5F-49B8FAF34C5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08A62EE-9DE4-41D3-8D06-B245512BC5B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78E6855-3CEB-4F81-A46E-82CBD69B4F6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41D8F68-5AB9-4ECF-8519-30D25AEED27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0D88756-C134-4FF6-8686-D84DE183D36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8D896B9-0ACC-4741-84BF-503E9B0D7E9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026CFE0-88B1-4C54-98F8-E189144E52F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76F9EAA2-A2B7-436C-8FA2-C252B5E4D9C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71FF7A1-CF9D-483B-9C89-F54E5A9FD17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A6A2AC6-7790-48E0-820E-BFA3228E391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49C5F06-14C8-4655-A51F-60B33F917DB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B4484F8-85E4-40F0-B050-0281A2FAAFD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20CF0DC-0C8C-4853-9176-BFA5B5AEF07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3921B27-F531-47C9-A8D5-29536F8B839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5D82DFE-AA11-49FC-AB76-B396379E450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5BCC88D-1E37-4886-9B51-D753511ECAA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C9D5E73A-EAFD-44BF-A9CE-2A3D01DE30B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9F7CEEA-0154-4A9D-894A-F280D962C44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B82266F7-1E05-4252-9C0D-D76BCAEB1B0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C1C5D80-1220-4C8B-8428-3F85D0747C8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904A90A-5C5D-47DF-9058-8E4F6C3AD9B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8E115B0-D436-4D22-B45B-C698981D58A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50A03CD-B2E8-491B-977B-79332275EB5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CB71FE4-9B30-48A9-89F9-B1974EB8954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17E458F-7B09-4369-895C-1B189EB4AB76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66EA6AA-529E-4013-A691-F425DC54D23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EF775FD-9F41-4EB8-9926-8FD211DE403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94147C3-DCA7-44B7-8B95-D213D430642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B7ADE153-CD43-467D-9113-942E5ACA0D2C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916D76AF-C240-4355-A5FF-04B1C02EAAA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DC70B7DD-3D75-43F3-B934-D3720179F344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E17B931-C7A9-48CA-A3AF-51541CD4405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AA2E03E-A8EA-4D3E-A7AB-FC037107AA68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D2356182-B6D8-48B8-B6DF-67717DC5682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8E27A52-612D-406B-A8B4-52B8E86757F0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1D93E98-6FC2-428B-8205-14FF6E5FDEAE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46F53F6C-A62D-4A5E-9114-67859E4D4F19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DD3DFD4-CE70-477E-9A81-325F62B7F4E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297B035-18BC-4BF8-972A-073E9057B07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37E7E2D-788C-4B42-A1CD-1360EDF8A36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0CCD0F1-764C-496B-AE5D-8BD505960E3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6008F63-D518-40BC-A5E0-48341F7E2C6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67AEF6B-596A-49AE-869A-7DB5098F421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6775</TotalTime>
  <Words>1083</Words>
  <Application>Microsoft Office PowerPoint</Application>
  <PresentationFormat>On-screen Show (4:3)</PresentationFormat>
  <Paragraphs>234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Arial</vt:lpstr>
      <vt:lpstr>Arial Black</vt:lpstr>
      <vt:lpstr>Calibri</vt:lpstr>
      <vt:lpstr>Californian FB</vt:lpstr>
      <vt:lpstr>Constantia</vt:lpstr>
      <vt:lpstr>Lucida Calligraphy</vt:lpstr>
      <vt:lpstr>Times New Roman</vt:lpstr>
      <vt:lpstr>Wingdings</vt:lpstr>
      <vt:lpstr>Wingdings 2</vt:lpstr>
      <vt:lpstr>Flow</vt:lpstr>
      <vt:lpstr>1_Custom Design</vt:lpstr>
      <vt:lpstr>2_Custom Design</vt:lpstr>
      <vt:lpstr>3_Custom Design</vt:lpstr>
      <vt:lpstr>2_Flow</vt:lpstr>
      <vt:lpstr>Default Design</vt:lpstr>
      <vt:lpstr>Blank Presentation</vt:lpstr>
      <vt:lpstr>4_Default Design</vt:lpstr>
      <vt:lpstr>Pixel</vt:lpstr>
      <vt:lpstr>4_Custom Design</vt:lpstr>
      <vt:lpstr>1_Flow</vt:lpstr>
      <vt:lpstr>3_Flow</vt:lpstr>
      <vt:lpstr>1_Default Design</vt:lpstr>
      <vt:lpstr>2_Default Design</vt:lpstr>
      <vt:lpstr>History of Integrated Prioritization Systems</vt:lpstr>
      <vt:lpstr>The IPS: A Stronger Scientific Basis for Setting Priorities and Decision-Making </vt:lpstr>
      <vt:lpstr>PowerPoint Presentation</vt:lpstr>
      <vt:lpstr>Statistically Demonstrated  Stressor Indicators: DRSCW 2010</vt:lpstr>
      <vt:lpstr>What is the IPS?</vt:lpstr>
      <vt:lpstr>PowerPoint Presentation</vt:lpstr>
      <vt:lpstr>PowerPoint Presentation</vt:lpstr>
      <vt:lpstr>PowerPoint Presentation</vt:lpstr>
      <vt:lpstr>Derivation of Stressor Benchmarks</vt:lpstr>
      <vt:lpstr>PowerPoint Presentation</vt:lpstr>
      <vt:lpstr>PowerPoint Presentation</vt:lpstr>
      <vt:lpstr>Stressor and Response Variables are then Normalized to the Same Scale</vt:lpstr>
      <vt:lpstr>PowerPoint Presentation</vt:lpstr>
      <vt:lpstr>Restorability or Susceptibility/Threat Scores at Each Site, Reach, &amp; Huc 12</vt:lpstr>
      <vt:lpstr>PowerPoint Presentation</vt:lpstr>
      <vt:lpstr>IPS Dashboard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Rankin</dc:creator>
  <cp:lastModifiedBy>COY</cp:lastModifiedBy>
  <cp:revision>108</cp:revision>
  <dcterms:created xsi:type="dcterms:W3CDTF">2015-10-01T18:47:32Z</dcterms:created>
  <dcterms:modified xsi:type="dcterms:W3CDTF">2018-11-15T20:09:04Z</dcterms:modified>
</cp:coreProperties>
</file>